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7"/>
  </p:handoutMasterIdLst>
  <p:sldIdLst>
    <p:sldId id="270" r:id="rId3"/>
    <p:sldId id="762" r:id="rId5"/>
    <p:sldId id="538" r:id="rId6"/>
    <p:sldId id="933" r:id="rId7"/>
    <p:sldId id="878" r:id="rId8"/>
    <p:sldId id="884" r:id="rId9"/>
    <p:sldId id="923" r:id="rId10"/>
    <p:sldId id="924" r:id="rId11"/>
    <p:sldId id="925" r:id="rId12"/>
    <p:sldId id="932" r:id="rId13"/>
    <p:sldId id="927" r:id="rId14"/>
    <p:sldId id="928" r:id="rId15"/>
    <p:sldId id="929" r:id="rId16"/>
    <p:sldId id="930" r:id="rId17"/>
    <p:sldId id="736" r:id="rId18"/>
    <p:sldId id="737" r:id="rId19"/>
    <p:sldId id="738" r:id="rId20"/>
    <p:sldId id="767" r:id="rId21"/>
    <p:sldId id="739" r:id="rId22"/>
    <p:sldId id="768" r:id="rId23"/>
    <p:sldId id="893" r:id="rId24"/>
    <p:sldId id="894" r:id="rId25"/>
    <p:sldId id="741" r:id="rId26"/>
    <p:sldId id="742" r:id="rId27"/>
    <p:sldId id="895" r:id="rId28"/>
    <p:sldId id="899" r:id="rId29"/>
    <p:sldId id="897" r:id="rId30"/>
    <p:sldId id="896" r:id="rId31"/>
    <p:sldId id="901" r:id="rId32"/>
    <p:sldId id="902" r:id="rId33"/>
    <p:sldId id="903" r:id="rId34"/>
    <p:sldId id="746" r:id="rId35"/>
    <p:sldId id="747" r:id="rId36"/>
    <p:sldId id="770" r:id="rId37"/>
    <p:sldId id="904" r:id="rId38"/>
    <p:sldId id="771" r:id="rId39"/>
    <p:sldId id="910" r:id="rId40"/>
    <p:sldId id="853" r:id="rId41"/>
    <p:sldId id="911" r:id="rId42"/>
    <p:sldId id="913" r:id="rId43"/>
    <p:sldId id="914" r:id="rId44"/>
    <p:sldId id="915" r:id="rId45"/>
    <p:sldId id="860" r:id="rId46"/>
    <p:sldId id="861" r:id="rId47"/>
    <p:sldId id="905" r:id="rId48"/>
    <p:sldId id="806" r:id="rId49"/>
    <p:sldId id="829" r:id="rId50"/>
    <p:sldId id="906" r:id="rId51"/>
    <p:sldId id="907" r:id="rId52"/>
    <p:sldId id="908" r:id="rId53"/>
    <p:sldId id="909" r:id="rId54"/>
    <p:sldId id="916" r:id="rId55"/>
    <p:sldId id="917" r:id="rId56"/>
    <p:sldId id="918" r:id="rId57"/>
    <p:sldId id="931" r:id="rId58"/>
    <p:sldId id="866" r:id="rId59"/>
    <p:sldId id="920" r:id="rId60"/>
    <p:sldId id="870" r:id="rId61"/>
    <p:sldId id="922" r:id="rId62"/>
    <p:sldId id="934" r:id="rId63"/>
    <p:sldId id="838" r:id="rId64"/>
    <p:sldId id="826" r:id="rId65"/>
    <p:sldId id="840" r:id="rId66"/>
  </p:sldIdLst>
  <p:sldSz cx="12192000" cy="6858000"/>
  <p:notesSz cx="6759575" cy="9867900"/>
  <p:defaultTextStyle>
    <a:defPPr>
      <a:defRPr lang="zh-CN"/>
    </a:defPPr>
    <a:lvl1pPr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1pPr>
    <a:lvl2pPr marL="457200"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2pPr>
    <a:lvl3pPr marL="914400"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3pPr>
    <a:lvl4pPr marL="1371600"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4pPr>
    <a:lvl5pPr marL="1828800"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2200"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2200"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2200"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2200" kern="1200">
        <a:solidFill>
          <a:schemeClr val="tx1"/>
        </a:solidFill>
        <a:latin typeface="楷体_GB2312" pitchFamily="49" charset="-122"/>
        <a:ea typeface="楷体_GB2312" pitchFamily="49" charset="-122"/>
        <a:cs typeface="+mn-cs"/>
      </a:defRPr>
    </a:lvl9pPr>
  </p:defaultTextStyle>
  <p:extLst>
    <p:ext uri="{EFAFB233-063F-42B5-8137-9DF3F51BA10A}">
      <p15:sldGuideLst xmlns:p15="http://schemas.microsoft.com/office/powerpoint/2012/main">
        <p15:guide id="1" orient="horz" pos="2139"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CC0000"/>
    <a:srgbClr val="0066FF"/>
    <a:srgbClr val="3399FF"/>
    <a:srgbClr val="F0EDFD"/>
    <a:srgbClr val="A8F6A8"/>
    <a:srgbClr val="DDDDDD"/>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76" autoAdjust="0"/>
    <p:restoredTop sz="94660"/>
  </p:normalViewPr>
  <p:slideViewPr>
    <p:cSldViewPr showGuides="1">
      <p:cViewPr varScale="1">
        <p:scale>
          <a:sx n="98" d="100"/>
          <a:sy n="98" d="100"/>
        </p:scale>
        <p:origin x="1413" y="111"/>
      </p:cViewPr>
      <p:guideLst>
        <p:guide orient="horz" pos="2139"/>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3" d="100"/>
          <a:sy n="73" d="100"/>
        </p:scale>
        <p:origin x="4158" y="27"/>
      </p:cViewPr>
      <p:guideLst>
        <p:guide orient="horz" pos="3158"/>
        <p:guide pos="212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39.wmf"/><Relationship Id="rId8" Type="http://schemas.openxmlformats.org/officeDocument/2006/relationships/image" Target="../media/image38.wmf"/><Relationship Id="rId7" Type="http://schemas.openxmlformats.org/officeDocument/2006/relationships/image" Target="../media/image37.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129.wmf"/><Relationship Id="rId4" Type="http://schemas.openxmlformats.org/officeDocument/2006/relationships/image" Target="../media/image128.wmf"/><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5.png"/></Relationships>
</file>

<file path=ppt/drawings/_rels/vmlDrawing13.vml.rels><?xml version="1.0" encoding="UTF-8" standalone="yes"?>
<Relationships xmlns="http://schemas.openxmlformats.org/package/2006/relationships"><Relationship Id="rId5" Type="http://schemas.openxmlformats.org/officeDocument/2006/relationships/image" Target="../media/image134.wmf"/><Relationship Id="rId4" Type="http://schemas.openxmlformats.org/officeDocument/2006/relationships/image" Target="../media/image133.wmf"/><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49.wmf"/><Relationship Id="rId7" Type="http://schemas.openxmlformats.org/officeDocument/2006/relationships/image" Target="../media/image148.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16.vml.rels><?xml version="1.0" encoding="UTF-8" standalone="yes"?>
<Relationships xmlns="http://schemas.openxmlformats.org/package/2006/relationships"><Relationship Id="rId6" Type="http://schemas.openxmlformats.org/officeDocument/2006/relationships/image" Target="../media/image154.wmf"/><Relationship Id="rId5" Type="http://schemas.openxmlformats.org/officeDocument/2006/relationships/image" Target="../media/image153.wmf"/><Relationship Id="rId4" Type="http://schemas.openxmlformats.org/officeDocument/2006/relationships/image" Target="../media/image152.wmf"/><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42.wmf"/><Relationship Id="rId3" Type="http://schemas.openxmlformats.org/officeDocument/2006/relationships/image" Target="../media/image35.wmf"/><Relationship Id="rId2" Type="http://schemas.openxmlformats.org/officeDocument/2006/relationships/image" Target="../media/image41.wmf"/><Relationship Id="rId1" Type="http://schemas.openxmlformats.org/officeDocument/2006/relationships/image" Target="../media/image4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66.wmf"/><Relationship Id="rId4" Type="http://schemas.openxmlformats.org/officeDocument/2006/relationships/image" Target="../media/image65.wmf"/><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8.vml.rels><?xml version="1.0" encoding="UTF-8" standalone="yes"?>
<Relationships xmlns="http://schemas.openxmlformats.org/package/2006/relationships"><Relationship Id="rId9" Type="http://schemas.openxmlformats.org/officeDocument/2006/relationships/image" Target="../media/image111.wmf"/><Relationship Id="rId8" Type="http://schemas.openxmlformats.org/officeDocument/2006/relationships/image" Target="../media/image110.wmf"/><Relationship Id="rId7" Type="http://schemas.openxmlformats.org/officeDocument/2006/relationships/image" Target="../media/image10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wmf"/><Relationship Id="rId10" Type="http://schemas.openxmlformats.org/officeDocument/2006/relationships/image" Target="../media/image112.wmf"/><Relationship Id="rId1" Type="http://schemas.openxmlformats.org/officeDocument/2006/relationships/image" Target="../media/image103.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28938" cy="493713"/>
          </a:xfrm>
          <a:prstGeom prst="rect">
            <a:avLst/>
          </a:prstGeom>
          <a:noFill/>
          <a:ln w="9525">
            <a:noFill/>
            <a:miter lim="800000"/>
          </a:ln>
          <a:effectLst/>
        </p:spPr>
        <p:txBody>
          <a:bodyPr vert="horz" wrap="square" lIns="91440" tIns="45720" rIns="91440" bIns="45720" numCol="1" anchor="t" anchorCtr="0" compatLnSpc="1"/>
          <a:lstStyle>
            <a:lvl1pPr eaLnBrk="1" hangingPunct="1">
              <a:buClrTx/>
              <a:buFontTx/>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33795" name="Rectangle 3"/>
          <p:cNvSpPr>
            <a:spLocks noGrp="1" noChangeArrowheads="1"/>
          </p:cNvSpPr>
          <p:nvPr>
            <p:ph type="dt" sz="quarter" idx="1"/>
          </p:nvPr>
        </p:nvSpPr>
        <p:spPr bwMode="auto">
          <a:xfrm>
            <a:off x="3829050" y="0"/>
            <a:ext cx="2928938" cy="493713"/>
          </a:xfrm>
          <a:prstGeom prst="rect">
            <a:avLst/>
          </a:prstGeom>
          <a:noFill/>
          <a:ln w="9525">
            <a:noFill/>
            <a:miter lim="800000"/>
          </a:ln>
          <a:effectLst/>
        </p:spPr>
        <p:txBody>
          <a:bodyPr vert="horz" wrap="square" lIns="91440" tIns="45720" rIns="91440" bIns="45720" numCol="1" anchor="t" anchorCtr="0" compatLnSpc="1"/>
          <a:lstStyle>
            <a:lvl1pPr algn="r" eaLnBrk="1" hangingPunct="1">
              <a:buClrTx/>
              <a:buFontTx/>
              <a:buNone/>
              <a:defRPr sz="1200">
                <a:latin typeface="Arial" panose="020B0604020202020204" pitchFamily="34" charset="0"/>
                <a:ea typeface="宋体" panose="02010600030101010101" pitchFamily="2" charset="-122"/>
              </a:defRPr>
            </a:lvl1pPr>
          </a:lstStyle>
          <a:p>
            <a:pPr>
              <a:defRPr/>
            </a:pPr>
            <a:fld id="{7FB79A12-A714-4A1D-A83F-066DA6FD8B5E}" type="datetime11">
              <a:rPr lang="en-US"/>
            </a:fld>
            <a:endParaRPr lang="en-US" altLang="zh-CN"/>
          </a:p>
        </p:txBody>
      </p:sp>
      <p:sp>
        <p:nvSpPr>
          <p:cNvPr id="33796" name="Rectangle 4"/>
          <p:cNvSpPr>
            <a:spLocks noGrp="1" noChangeArrowheads="1"/>
          </p:cNvSpPr>
          <p:nvPr>
            <p:ph type="ftr" sz="quarter" idx="2"/>
          </p:nvPr>
        </p:nvSpPr>
        <p:spPr bwMode="auto">
          <a:xfrm>
            <a:off x="0" y="9372600"/>
            <a:ext cx="2928938" cy="493713"/>
          </a:xfrm>
          <a:prstGeom prst="rect">
            <a:avLst/>
          </a:prstGeom>
          <a:noFill/>
          <a:ln w="9525">
            <a:noFill/>
            <a:miter lim="800000"/>
          </a:ln>
          <a:effectLst/>
        </p:spPr>
        <p:txBody>
          <a:bodyPr vert="horz" wrap="square" lIns="91440" tIns="45720" rIns="91440" bIns="45720" numCol="1" anchor="b" anchorCtr="0" compatLnSpc="1"/>
          <a:lstStyle>
            <a:lvl1pPr eaLnBrk="1" hangingPunct="1">
              <a:buClrTx/>
              <a:buFontTx/>
              <a:buNone/>
              <a:defRPr sz="1200">
                <a:latin typeface="Arial" panose="020B0604020202020204" pitchFamily="34" charset="0"/>
                <a:ea typeface="宋体" panose="02010600030101010101" pitchFamily="2" charset="-122"/>
              </a:defRPr>
            </a:lvl1pPr>
          </a:lstStyle>
          <a:p>
            <a:pPr>
              <a:defRPr/>
            </a:pPr>
            <a:r>
              <a:rPr lang="en-US" altLang="zh-CN"/>
              <a:t>国家杰出青年科学基金答辩申请</a:t>
            </a:r>
            <a:endParaRPr lang="en-US" altLang="zh-CN"/>
          </a:p>
        </p:txBody>
      </p:sp>
      <p:sp>
        <p:nvSpPr>
          <p:cNvPr id="33797" name="Rectangle 5"/>
          <p:cNvSpPr>
            <a:spLocks noGrp="1" noChangeArrowheads="1"/>
          </p:cNvSpPr>
          <p:nvPr>
            <p:ph type="sldNum" sz="quarter" idx="3"/>
          </p:nvPr>
        </p:nvSpPr>
        <p:spPr bwMode="auto">
          <a:xfrm>
            <a:off x="3829050" y="9372600"/>
            <a:ext cx="2928938" cy="493713"/>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fld id="{F1C76CB3-DBD3-4E75-BCD4-E14F7765A1D2}"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28938" cy="493713"/>
          </a:xfrm>
          <a:prstGeom prst="rect">
            <a:avLst/>
          </a:prstGeom>
          <a:noFill/>
          <a:ln w="9525">
            <a:noFill/>
            <a:miter lim="800000"/>
          </a:ln>
          <a:effectLst/>
        </p:spPr>
        <p:txBody>
          <a:bodyPr vert="horz" wrap="square" lIns="91440" tIns="45720" rIns="91440" bIns="45720" numCol="1" anchor="t" anchorCtr="0" compatLnSpc="1"/>
          <a:lstStyle>
            <a:lvl1pPr eaLnBrk="1" hangingPunct="1">
              <a:buClrTx/>
              <a:buFontTx/>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31747" name="Rectangle 3"/>
          <p:cNvSpPr>
            <a:spLocks noGrp="1" noChangeArrowheads="1"/>
          </p:cNvSpPr>
          <p:nvPr>
            <p:ph type="dt" idx="1"/>
          </p:nvPr>
        </p:nvSpPr>
        <p:spPr bwMode="auto">
          <a:xfrm>
            <a:off x="3829050" y="0"/>
            <a:ext cx="2928938" cy="493713"/>
          </a:xfrm>
          <a:prstGeom prst="rect">
            <a:avLst/>
          </a:prstGeom>
          <a:noFill/>
          <a:ln w="9525">
            <a:noFill/>
            <a:miter lim="800000"/>
          </a:ln>
          <a:effectLst/>
        </p:spPr>
        <p:txBody>
          <a:bodyPr vert="horz" wrap="square" lIns="91440" tIns="45720" rIns="91440" bIns="45720" numCol="1" anchor="t" anchorCtr="0" compatLnSpc="1"/>
          <a:lstStyle>
            <a:lvl1pPr algn="r" eaLnBrk="1" hangingPunct="1">
              <a:buClrTx/>
              <a:buFontTx/>
              <a:buNone/>
              <a:defRPr sz="1200">
                <a:latin typeface="Arial" panose="020B0604020202020204" pitchFamily="34" charset="0"/>
                <a:ea typeface="宋体" panose="02010600030101010101" pitchFamily="2" charset="-122"/>
              </a:defRPr>
            </a:lvl1pPr>
          </a:lstStyle>
          <a:p>
            <a:pPr>
              <a:defRPr/>
            </a:pPr>
            <a:fld id="{C830E0A3-EFD9-4797-AE0E-7B71F4CAED63}" type="datetime11">
              <a:rPr lang="en-US"/>
            </a:fld>
            <a:endParaRPr lang="en-US" altLang="zh-CN"/>
          </a:p>
        </p:txBody>
      </p:sp>
      <p:sp>
        <p:nvSpPr>
          <p:cNvPr id="3076" name="Rectangle 4"/>
          <p:cNvSpPr>
            <a:spLocks noRot="1" noChangeArrowheads="1" noTextEdit="1"/>
          </p:cNvSpPr>
          <p:nvPr>
            <p:ph type="sldImg" idx="2"/>
          </p:nvPr>
        </p:nvSpPr>
        <p:spPr bwMode="auto">
          <a:xfrm>
            <a:off x="90488" y="739775"/>
            <a:ext cx="6578600" cy="370046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9" name="Rectangle 5"/>
          <p:cNvSpPr>
            <a:spLocks noGrp="1" noChangeArrowheads="1"/>
          </p:cNvSpPr>
          <p:nvPr>
            <p:ph type="body" sz="quarter" idx="3"/>
          </p:nvPr>
        </p:nvSpPr>
        <p:spPr bwMode="auto">
          <a:xfrm>
            <a:off x="676275" y="4687888"/>
            <a:ext cx="5407025" cy="4440237"/>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31750" name="Rectangle 6"/>
          <p:cNvSpPr>
            <a:spLocks noGrp="1" noChangeArrowheads="1"/>
          </p:cNvSpPr>
          <p:nvPr>
            <p:ph type="ftr" sz="quarter" idx="4"/>
          </p:nvPr>
        </p:nvSpPr>
        <p:spPr bwMode="auto">
          <a:xfrm>
            <a:off x="0" y="9372600"/>
            <a:ext cx="2928938" cy="493713"/>
          </a:xfrm>
          <a:prstGeom prst="rect">
            <a:avLst/>
          </a:prstGeom>
          <a:noFill/>
          <a:ln w="9525">
            <a:noFill/>
            <a:miter lim="800000"/>
          </a:ln>
          <a:effectLst/>
        </p:spPr>
        <p:txBody>
          <a:bodyPr vert="horz" wrap="square" lIns="91440" tIns="45720" rIns="91440" bIns="45720" numCol="1" anchor="b" anchorCtr="0" compatLnSpc="1"/>
          <a:lstStyle>
            <a:lvl1pPr eaLnBrk="1" hangingPunct="1">
              <a:buClrTx/>
              <a:buFontTx/>
              <a:buNone/>
              <a:defRPr sz="1200">
                <a:latin typeface="Arial" panose="020B0604020202020204" pitchFamily="34" charset="0"/>
                <a:ea typeface="宋体" panose="02010600030101010101" pitchFamily="2" charset="-122"/>
              </a:defRPr>
            </a:lvl1pPr>
          </a:lstStyle>
          <a:p>
            <a:pPr>
              <a:defRPr/>
            </a:pPr>
            <a:r>
              <a:rPr lang="en-US" altLang="zh-CN"/>
              <a:t>国家杰出青年科学基金答辩申请</a:t>
            </a:r>
            <a:endParaRPr lang="en-US" altLang="zh-CN"/>
          </a:p>
        </p:txBody>
      </p:sp>
      <p:sp>
        <p:nvSpPr>
          <p:cNvPr id="31751" name="Rectangle 7"/>
          <p:cNvSpPr>
            <a:spLocks noGrp="1" noChangeArrowheads="1"/>
          </p:cNvSpPr>
          <p:nvPr>
            <p:ph type="sldNum" sz="quarter" idx="5"/>
          </p:nvPr>
        </p:nvSpPr>
        <p:spPr bwMode="auto">
          <a:xfrm>
            <a:off x="3829050" y="9372600"/>
            <a:ext cx="2928938" cy="493713"/>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fld id="{DA122B74-2ADF-4D8E-832F-C02C6DF9A55C}" type="slidenum">
              <a:rPr lang="en-US" altLang="zh-CN"/>
            </a:fld>
            <a:endParaRPr lang="en-US" altLang="zh-CN"/>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Rot="1" noChangeArrowheads="1" noTextEdit="1"/>
          </p:cNvSpPr>
          <p:nvPr>
            <p:ph type="sldImg"/>
          </p:nvPr>
        </p:nvSpPr>
        <p:spPr>
          <a:xfrm>
            <a:off x="90488" y="739775"/>
            <a:ext cx="6578600" cy="3700463"/>
          </a:xfrm>
        </p:spPr>
      </p:sp>
      <p:sp>
        <p:nvSpPr>
          <p:cNvPr id="6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39939"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B1A6310-5D4E-46C5-9C12-251BC1BB40E1}" type="slidenum">
              <a:rPr lang="en-US" altLang="zh-CN"/>
            </a:fld>
            <a:endParaRPr lang="en-US" altLang="zh-CN"/>
          </a:p>
        </p:txBody>
      </p:sp>
      <p:sp>
        <p:nvSpPr>
          <p:cNvPr id="39940" name="Rectangle 2"/>
          <p:cNvSpPr>
            <a:spLocks noRot="1" noChangeArrowheads="1" noTextEdit="1"/>
          </p:cNvSpPr>
          <p:nvPr>
            <p:ph type="sldImg"/>
          </p:nvPr>
        </p:nvSpPr>
        <p:spPr>
          <a:xfrm>
            <a:off x="90488" y="739775"/>
            <a:ext cx="6578600" cy="3700463"/>
          </a:xfrm>
        </p:spPr>
      </p:sp>
      <p:sp>
        <p:nvSpPr>
          <p:cNvPr id="3994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41987"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581E23EF-7CB1-4463-A306-BBF647331C5B}" type="slidenum">
              <a:rPr lang="en-US" altLang="zh-CN"/>
            </a:fld>
            <a:endParaRPr lang="en-US" altLang="zh-CN"/>
          </a:p>
        </p:txBody>
      </p:sp>
      <p:sp>
        <p:nvSpPr>
          <p:cNvPr id="41988" name="Rectangle 2"/>
          <p:cNvSpPr>
            <a:spLocks noRot="1" noChangeArrowheads="1" noTextEdit="1"/>
          </p:cNvSpPr>
          <p:nvPr>
            <p:ph type="sldImg"/>
          </p:nvPr>
        </p:nvSpPr>
        <p:spPr>
          <a:xfrm>
            <a:off x="90488" y="739775"/>
            <a:ext cx="6578600" cy="3700463"/>
          </a:xfrm>
        </p:spPr>
      </p:sp>
      <p:sp>
        <p:nvSpPr>
          <p:cNvPr id="4198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44035"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95E6FB0F-F8E2-4699-909F-449380A6BA94}" type="slidenum">
              <a:rPr lang="en-US" altLang="zh-CN"/>
            </a:fld>
            <a:endParaRPr lang="en-US" altLang="zh-CN"/>
          </a:p>
        </p:txBody>
      </p:sp>
      <p:sp>
        <p:nvSpPr>
          <p:cNvPr id="44036" name="Rectangle 2"/>
          <p:cNvSpPr>
            <a:spLocks noRot="1" noChangeArrowheads="1" noTextEdit="1"/>
          </p:cNvSpPr>
          <p:nvPr>
            <p:ph type="sldImg"/>
          </p:nvPr>
        </p:nvSpPr>
        <p:spPr>
          <a:xfrm>
            <a:off x="90488" y="739775"/>
            <a:ext cx="6578600" cy="3700463"/>
          </a:xfrm>
        </p:spPr>
      </p:sp>
      <p:sp>
        <p:nvSpPr>
          <p:cNvPr id="4403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46083"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3761617-A07A-4DA5-ABCB-C980E077674B}" type="slidenum">
              <a:rPr lang="en-US" altLang="zh-CN"/>
            </a:fld>
            <a:endParaRPr lang="en-US" altLang="zh-CN"/>
          </a:p>
        </p:txBody>
      </p:sp>
      <p:sp>
        <p:nvSpPr>
          <p:cNvPr id="46084" name="Rectangle 2"/>
          <p:cNvSpPr>
            <a:spLocks noRot="1" noChangeArrowheads="1" noTextEdit="1"/>
          </p:cNvSpPr>
          <p:nvPr>
            <p:ph type="sldImg"/>
          </p:nvPr>
        </p:nvSpPr>
        <p:spPr>
          <a:xfrm>
            <a:off x="90488" y="739775"/>
            <a:ext cx="6578600" cy="3700463"/>
          </a:xfrm>
        </p:spPr>
      </p:sp>
      <p:sp>
        <p:nvSpPr>
          <p:cNvPr id="4608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48131"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7E72F223-511D-4719-AF2D-16E25991CC93}" type="slidenum">
              <a:rPr lang="en-US" altLang="zh-CN"/>
            </a:fld>
            <a:endParaRPr lang="en-US" altLang="zh-CN"/>
          </a:p>
        </p:txBody>
      </p:sp>
      <p:sp>
        <p:nvSpPr>
          <p:cNvPr id="48132" name="Rectangle 2"/>
          <p:cNvSpPr>
            <a:spLocks noRot="1" noChangeArrowheads="1" noTextEdit="1"/>
          </p:cNvSpPr>
          <p:nvPr>
            <p:ph type="sldImg"/>
          </p:nvPr>
        </p:nvSpPr>
        <p:spPr>
          <a:xfrm>
            <a:off x="90488" y="739775"/>
            <a:ext cx="6578600" cy="3700463"/>
          </a:xfrm>
        </p:spPr>
      </p:sp>
      <p:sp>
        <p:nvSpPr>
          <p:cNvPr id="4813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50179"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AA8D85EA-0EE7-4779-A405-8174EE9C4AD2}" type="slidenum">
              <a:rPr lang="en-US" altLang="zh-CN"/>
            </a:fld>
            <a:endParaRPr lang="en-US" altLang="zh-CN"/>
          </a:p>
        </p:txBody>
      </p:sp>
      <p:sp>
        <p:nvSpPr>
          <p:cNvPr id="50180" name="Rectangle 2"/>
          <p:cNvSpPr>
            <a:spLocks noRot="1" noChangeArrowheads="1" noTextEdit="1"/>
          </p:cNvSpPr>
          <p:nvPr>
            <p:ph type="sldImg"/>
          </p:nvPr>
        </p:nvSpPr>
        <p:spPr>
          <a:xfrm>
            <a:off x="90488" y="739775"/>
            <a:ext cx="6578600" cy="3700463"/>
          </a:xfrm>
        </p:spPr>
      </p:sp>
      <p:sp>
        <p:nvSpPr>
          <p:cNvPr id="5018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52227"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4281C722-7D8F-48FE-974C-E4FDF6F3B2B2}" type="slidenum">
              <a:rPr lang="en-US" altLang="zh-CN"/>
            </a:fld>
            <a:endParaRPr lang="en-US" altLang="zh-CN"/>
          </a:p>
        </p:txBody>
      </p:sp>
      <p:sp>
        <p:nvSpPr>
          <p:cNvPr id="52228" name="Rectangle 2"/>
          <p:cNvSpPr>
            <a:spLocks noRot="1" noChangeArrowheads="1" noTextEdit="1"/>
          </p:cNvSpPr>
          <p:nvPr>
            <p:ph type="sldImg"/>
          </p:nvPr>
        </p:nvSpPr>
        <p:spPr>
          <a:xfrm>
            <a:off x="90488" y="739775"/>
            <a:ext cx="6578600" cy="3700463"/>
          </a:xfrm>
        </p:spPr>
      </p:sp>
      <p:sp>
        <p:nvSpPr>
          <p:cNvPr id="5222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54275"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51859BC7-4554-4606-AEDE-632D7D554F88}" type="slidenum">
              <a:rPr lang="en-US" altLang="zh-CN"/>
            </a:fld>
            <a:endParaRPr lang="en-US" altLang="zh-CN"/>
          </a:p>
        </p:txBody>
      </p:sp>
      <p:sp>
        <p:nvSpPr>
          <p:cNvPr id="54276" name="Rectangle 2"/>
          <p:cNvSpPr>
            <a:spLocks noRot="1" noChangeArrowheads="1" noTextEdit="1"/>
          </p:cNvSpPr>
          <p:nvPr>
            <p:ph type="sldImg"/>
          </p:nvPr>
        </p:nvSpPr>
        <p:spPr>
          <a:xfrm>
            <a:off x="90488" y="739775"/>
            <a:ext cx="6578600" cy="3700463"/>
          </a:xfrm>
        </p:spPr>
      </p:sp>
      <p:sp>
        <p:nvSpPr>
          <p:cNvPr id="5427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56323"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0EF6948D-AA13-4277-80A2-782AC3518450}" type="slidenum">
              <a:rPr lang="en-US" altLang="zh-CN"/>
            </a:fld>
            <a:endParaRPr lang="en-US" altLang="zh-CN"/>
          </a:p>
        </p:txBody>
      </p:sp>
      <p:sp>
        <p:nvSpPr>
          <p:cNvPr id="56324" name="Rectangle 2"/>
          <p:cNvSpPr>
            <a:spLocks noRot="1" noChangeArrowheads="1" noTextEdit="1"/>
          </p:cNvSpPr>
          <p:nvPr>
            <p:ph type="sldImg"/>
          </p:nvPr>
        </p:nvSpPr>
        <p:spPr>
          <a:xfrm>
            <a:off x="90488" y="739775"/>
            <a:ext cx="6578600" cy="3700463"/>
          </a:xfrm>
        </p:spPr>
      </p:sp>
      <p:sp>
        <p:nvSpPr>
          <p:cNvPr id="5632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58371"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30C795AD-EF6F-4BA7-A4A7-97DD80F6EF36}" type="slidenum">
              <a:rPr lang="en-US" altLang="zh-CN"/>
            </a:fld>
            <a:endParaRPr lang="en-US" altLang="zh-CN"/>
          </a:p>
        </p:txBody>
      </p:sp>
      <p:sp>
        <p:nvSpPr>
          <p:cNvPr id="58372" name="Rectangle 2"/>
          <p:cNvSpPr>
            <a:spLocks noRot="1" noChangeArrowheads="1" noTextEdit="1"/>
          </p:cNvSpPr>
          <p:nvPr>
            <p:ph type="sldImg"/>
          </p:nvPr>
        </p:nvSpPr>
        <p:spPr>
          <a:xfrm>
            <a:off x="90488" y="739775"/>
            <a:ext cx="6578600" cy="3700463"/>
          </a:xfrm>
        </p:spPr>
      </p:sp>
      <p:sp>
        <p:nvSpPr>
          <p:cNvPr id="5837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19459"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129BB2B0-E395-41A5-80AC-834858B1710D}" type="slidenum">
              <a:rPr lang="en-US" altLang="zh-CN"/>
            </a:fld>
            <a:endParaRPr lang="en-US" altLang="zh-CN"/>
          </a:p>
        </p:txBody>
      </p:sp>
      <p:sp>
        <p:nvSpPr>
          <p:cNvPr id="19460" name="Rectangle 2"/>
          <p:cNvSpPr>
            <a:spLocks noRot="1" noChangeArrowheads="1" noTextEdit="1"/>
          </p:cNvSpPr>
          <p:nvPr>
            <p:ph type="sldImg"/>
          </p:nvPr>
        </p:nvSpPr>
        <p:spPr>
          <a:xfrm>
            <a:off x="90488" y="739775"/>
            <a:ext cx="6578600" cy="3700463"/>
          </a:xfrm>
        </p:spPr>
      </p:sp>
      <p:sp>
        <p:nvSpPr>
          <p:cNvPr id="1946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74755"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E1CE7B99-096D-4F17-8143-6DFD27C7BCB1}" type="slidenum">
              <a:rPr lang="en-US" altLang="zh-CN"/>
            </a:fld>
            <a:endParaRPr lang="en-US" altLang="zh-CN"/>
          </a:p>
        </p:txBody>
      </p:sp>
      <p:sp>
        <p:nvSpPr>
          <p:cNvPr id="74756" name="Rectangle 2"/>
          <p:cNvSpPr>
            <a:spLocks noRot="1" noChangeArrowheads="1" noTextEdit="1"/>
          </p:cNvSpPr>
          <p:nvPr>
            <p:ph type="sldImg"/>
          </p:nvPr>
        </p:nvSpPr>
        <p:spPr>
          <a:xfrm>
            <a:off x="90488" y="739775"/>
            <a:ext cx="6578600" cy="3700463"/>
          </a:xfrm>
        </p:spPr>
      </p:sp>
      <p:sp>
        <p:nvSpPr>
          <p:cNvPr id="7475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76803"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FA44130C-7F4F-446F-A3C9-1CAA5AD6E8A2}" type="slidenum">
              <a:rPr lang="en-US" altLang="zh-CN"/>
            </a:fld>
            <a:endParaRPr lang="en-US" altLang="zh-CN"/>
          </a:p>
        </p:txBody>
      </p:sp>
      <p:sp>
        <p:nvSpPr>
          <p:cNvPr id="76804" name="Rectangle 2"/>
          <p:cNvSpPr>
            <a:spLocks noRot="1" noChangeArrowheads="1" noTextEdit="1"/>
          </p:cNvSpPr>
          <p:nvPr>
            <p:ph type="sldImg"/>
          </p:nvPr>
        </p:nvSpPr>
        <p:spPr>
          <a:xfrm>
            <a:off x="90488" y="739775"/>
            <a:ext cx="6578600" cy="3700463"/>
          </a:xfrm>
        </p:spPr>
      </p:sp>
      <p:sp>
        <p:nvSpPr>
          <p:cNvPr id="7680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78851"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DFF0F379-2654-46A1-B5FF-CAD0EEEAACE0}" type="slidenum">
              <a:rPr lang="en-US" altLang="zh-CN"/>
            </a:fld>
            <a:endParaRPr lang="en-US" altLang="zh-CN"/>
          </a:p>
        </p:txBody>
      </p:sp>
      <p:sp>
        <p:nvSpPr>
          <p:cNvPr id="78852" name="Rectangle 2"/>
          <p:cNvSpPr>
            <a:spLocks noRot="1" noChangeArrowheads="1" noTextEdit="1"/>
          </p:cNvSpPr>
          <p:nvPr>
            <p:ph type="sldImg"/>
          </p:nvPr>
        </p:nvSpPr>
        <p:spPr>
          <a:xfrm>
            <a:off x="90488" y="739775"/>
            <a:ext cx="6578600" cy="3700463"/>
          </a:xfrm>
        </p:spPr>
      </p:sp>
      <p:sp>
        <p:nvSpPr>
          <p:cNvPr id="7885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80899"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9DD62098-0820-41EF-83C0-9B49E77BFDF3}" type="slidenum">
              <a:rPr lang="en-US" altLang="zh-CN"/>
            </a:fld>
            <a:endParaRPr lang="en-US" altLang="zh-CN"/>
          </a:p>
        </p:txBody>
      </p:sp>
      <p:sp>
        <p:nvSpPr>
          <p:cNvPr id="80900" name="Rectangle 2"/>
          <p:cNvSpPr>
            <a:spLocks noRot="1" noChangeArrowheads="1" noTextEdit="1"/>
          </p:cNvSpPr>
          <p:nvPr>
            <p:ph type="sldImg"/>
          </p:nvPr>
        </p:nvSpPr>
        <p:spPr>
          <a:xfrm>
            <a:off x="90488" y="739775"/>
            <a:ext cx="6578600" cy="3700463"/>
          </a:xfrm>
        </p:spPr>
      </p:sp>
      <p:sp>
        <p:nvSpPr>
          <p:cNvPr id="8090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82947"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885FAAF1-705E-4802-9AAC-4990281DB82A}" type="slidenum">
              <a:rPr lang="en-US" altLang="zh-CN"/>
            </a:fld>
            <a:endParaRPr lang="en-US" altLang="zh-CN"/>
          </a:p>
        </p:txBody>
      </p:sp>
      <p:sp>
        <p:nvSpPr>
          <p:cNvPr id="82948" name="Rectangle 2"/>
          <p:cNvSpPr>
            <a:spLocks noRot="1" noChangeArrowheads="1" noTextEdit="1"/>
          </p:cNvSpPr>
          <p:nvPr>
            <p:ph type="sldImg"/>
          </p:nvPr>
        </p:nvSpPr>
        <p:spPr>
          <a:xfrm>
            <a:off x="90488" y="739775"/>
            <a:ext cx="6578600" cy="3700463"/>
          </a:xfrm>
        </p:spPr>
      </p:sp>
      <p:sp>
        <p:nvSpPr>
          <p:cNvPr id="8294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63491"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40A239B9-2B88-4A4B-AC8F-EDE0BAF0EAB1}" type="slidenum">
              <a:rPr lang="en-US" altLang="zh-CN"/>
            </a:fld>
            <a:endParaRPr lang="en-US" altLang="zh-CN"/>
          </a:p>
        </p:txBody>
      </p:sp>
      <p:sp>
        <p:nvSpPr>
          <p:cNvPr id="63492" name="Rectangle 2"/>
          <p:cNvSpPr>
            <a:spLocks noRot="1" noChangeArrowheads="1" noTextEdit="1"/>
          </p:cNvSpPr>
          <p:nvPr>
            <p:ph type="sldImg"/>
          </p:nvPr>
        </p:nvSpPr>
        <p:spPr>
          <a:xfrm>
            <a:off x="90488" y="739775"/>
            <a:ext cx="6578600" cy="3700463"/>
          </a:xfrm>
        </p:spPr>
      </p:sp>
      <p:sp>
        <p:nvSpPr>
          <p:cNvPr id="6349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65539"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98FF986A-8606-40B8-9073-CDBD62DADB85}" type="slidenum">
              <a:rPr lang="en-US" altLang="zh-CN"/>
            </a:fld>
            <a:endParaRPr lang="en-US" altLang="zh-CN"/>
          </a:p>
        </p:txBody>
      </p:sp>
      <p:sp>
        <p:nvSpPr>
          <p:cNvPr id="65540" name="Rectangle 2"/>
          <p:cNvSpPr>
            <a:spLocks noRot="1" noChangeArrowheads="1" noTextEdit="1"/>
          </p:cNvSpPr>
          <p:nvPr>
            <p:ph type="sldImg"/>
          </p:nvPr>
        </p:nvSpPr>
        <p:spPr>
          <a:xfrm>
            <a:off x="90488" y="739775"/>
            <a:ext cx="6578600" cy="3700463"/>
          </a:xfrm>
        </p:spPr>
      </p:sp>
      <p:sp>
        <p:nvSpPr>
          <p:cNvPr id="6554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67587"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997B247F-B4E3-41A8-BC39-736C3F25ECEC}" type="slidenum">
              <a:rPr lang="en-US" altLang="zh-CN"/>
            </a:fld>
            <a:endParaRPr lang="en-US" altLang="zh-CN"/>
          </a:p>
        </p:txBody>
      </p:sp>
      <p:sp>
        <p:nvSpPr>
          <p:cNvPr id="67588" name="Rectangle 2"/>
          <p:cNvSpPr>
            <a:spLocks noRot="1" noChangeArrowheads="1" noTextEdit="1"/>
          </p:cNvSpPr>
          <p:nvPr>
            <p:ph type="sldImg"/>
          </p:nvPr>
        </p:nvSpPr>
        <p:spPr>
          <a:xfrm>
            <a:off x="90488" y="739775"/>
            <a:ext cx="6578600" cy="3700463"/>
          </a:xfrm>
        </p:spPr>
      </p:sp>
      <p:sp>
        <p:nvSpPr>
          <p:cNvPr id="6758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69635"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371D6B6-2106-4FF4-89CA-4C219764E589}" type="slidenum">
              <a:rPr lang="en-US" altLang="zh-CN"/>
            </a:fld>
            <a:endParaRPr lang="en-US" altLang="zh-CN"/>
          </a:p>
        </p:txBody>
      </p:sp>
      <p:sp>
        <p:nvSpPr>
          <p:cNvPr id="69636" name="Rectangle 2"/>
          <p:cNvSpPr>
            <a:spLocks noRot="1" noChangeArrowheads="1" noTextEdit="1"/>
          </p:cNvSpPr>
          <p:nvPr>
            <p:ph type="sldImg"/>
          </p:nvPr>
        </p:nvSpPr>
        <p:spPr>
          <a:xfrm>
            <a:off x="90488" y="739775"/>
            <a:ext cx="6578600" cy="3700463"/>
          </a:xfrm>
        </p:spPr>
      </p:sp>
      <p:sp>
        <p:nvSpPr>
          <p:cNvPr id="6963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71683"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06BD5B25-8D7F-4F0A-9B05-9699A43A728B}" type="slidenum">
              <a:rPr lang="en-US" altLang="zh-CN"/>
            </a:fld>
            <a:endParaRPr lang="en-US" altLang="zh-CN"/>
          </a:p>
        </p:txBody>
      </p:sp>
      <p:sp>
        <p:nvSpPr>
          <p:cNvPr id="71684" name="Rectangle 2"/>
          <p:cNvSpPr>
            <a:spLocks noRot="1" noChangeArrowheads="1" noTextEdit="1"/>
          </p:cNvSpPr>
          <p:nvPr>
            <p:ph type="sldImg"/>
          </p:nvPr>
        </p:nvSpPr>
        <p:spPr>
          <a:xfrm>
            <a:off x="90488" y="739775"/>
            <a:ext cx="6578600" cy="3700463"/>
          </a:xfrm>
        </p:spPr>
      </p:sp>
      <p:sp>
        <p:nvSpPr>
          <p:cNvPr id="7168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21507"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E166EBBB-17C3-4A89-9FBC-88F42BEFB736}" type="slidenum">
              <a:rPr lang="en-US" altLang="zh-CN"/>
            </a:fld>
            <a:endParaRPr lang="en-US" altLang="zh-CN"/>
          </a:p>
        </p:txBody>
      </p:sp>
      <p:sp>
        <p:nvSpPr>
          <p:cNvPr id="21508" name="Rectangle 2"/>
          <p:cNvSpPr>
            <a:spLocks noRot="1" noChangeArrowheads="1" noTextEdit="1"/>
          </p:cNvSpPr>
          <p:nvPr>
            <p:ph type="sldImg"/>
          </p:nvPr>
        </p:nvSpPr>
        <p:spPr>
          <a:xfrm>
            <a:off x="90488" y="739775"/>
            <a:ext cx="6578600" cy="3700463"/>
          </a:xfrm>
        </p:spPr>
      </p:sp>
      <p:sp>
        <p:nvSpPr>
          <p:cNvPr id="2150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87043"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8673C5ED-8193-4C33-AB9F-3603608695A9}" type="slidenum">
              <a:rPr lang="en-US" altLang="zh-CN"/>
            </a:fld>
            <a:endParaRPr lang="en-US" altLang="zh-CN"/>
          </a:p>
        </p:txBody>
      </p:sp>
      <p:sp>
        <p:nvSpPr>
          <p:cNvPr id="87044" name="Rectangle 2"/>
          <p:cNvSpPr>
            <a:spLocks noRot="1" noChangeArrowheads="1" noTextEdit="1"/>
          </p:cNvSpPr>
          <p:nvPr>
            <p:ph type="sldImg"/>
          </p:nvPr>
        </p:nvSpPr>
        <p:spPr>
          <a:xfrm>
            <a:off x="90488" y="739775"/>
            <a:ext cx="6578600" cy="3700463"/>
          </a:xfrm>
        </p:spPr>
      </p:sp>
      <p:sp>
        <p:nvSpPr>
          <p:cNvPr id="8704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89091"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4C0F1824-82E5-4BC2-9262-72C118418939}" type="slidenum">
              <a:rPr lang="en-US" altLang="zh-CN"/>
            </a:fld>
            <a:endParaRPr lang="en-US" altLang="zh-CN"/>
          </a:p>
        </p:txBody>
      </p:sp>
      <p:sp>
        <p:nvSpPr>
          <p:cNvPr id="89092" name="Rectangle 2"/>
          <p:cNvSpPr>
            <a:spLocks noRot="1" noChangeArrowheads="1" noTextEdit="1"/>
          </p:cNvSpPr>
          <p:nvPr>
            <p:ph type="sldImg"/>
          </p:nvPr>
        </p:nvSpPr>
        <p:spPr>
          <a:xfrm>
            <a:off x="90488" y="739775"/>
            <a:ext cx="6578600" cy="3700463"/>
          </a:xfrm>
        </p:spPr>
      </p:sp>
      <p:sp>
        <p:nvSpPr>
          <p:cNvPr id="8909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91139"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FD5C3E04-8CF3-40C5-8CCD-B68EEF717594}" type="slidenum">
              <a:rPr lang="en-US" altLang="zh-CN"/>
            </a:fld>
            <a:endParaRPr lang="en-US" altLang="zh-CN"/>
          </a:p>
        </p:txBody>
      </p:sp>
      <p:sp>
        <p:nvSpPr>
          <p:cNvPr id="91140" name="Rectangle 2"/>
          <p:cNvSpPr>
            <a:spLocks noRot="1" noChangeArrowheads="1" noTextEdit="1"/>
          </p:cNvSpPr>
          <p:nvPr>
            <p:ph type="sldImg"/>
          </p:nvPr>
        </p:nvSpPr>
        <p:spPr>
          <a:xfrm>
            <a:off x="90488" y="739775"/>
            <a:ext cx="6578600" cy="3700463"/>
          </a:xfrm>
        </p:spPr>
      </p:sp>
      <p:sp>
        <p:nvSpPr>
          <p:cNvPr id="9114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93187"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405A47BA-4B86-450C-824D-406FCB3374A3}" type="slidenum">
              <a:rPr lang="en-US" altLang="zh-CN"/>
            </a:fld>
            <a:endParaRPr lang="en-US" altLang="zh-CN"/>
          </a:p>
        </p:txBody>
      </p:sp>
      <p:sp>
        <p:nvSpPr>
          <p:cNvPr id="93188" name="Rectangle 2"/>
          <p:cNvSpPr>
            <a:spLocks noRot="1" noChangeArrowheads="1" noTextEdit="1"/>
          </p:cNvSpPr>
          <p:nvPr>
            <p:ph type="sldImg"/>
          </p:nvPr>
        </p:nvSpPr>
        <p:spPr>
          <a:xfrm>
            <a:off x="90488" y="739775"/>
            <a:ext cx="6578600" cy="3700463"/>
          </a:xfrm>
        </p:spPr>
      </p:sp>
      <p:sp>
        <p:nvSpPr>
          <p:cNvPr id="9318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23555"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0D1FFDDC-297F-4604-A9A8-E487EE88E8BC}" type="slidenum">
              <a:rPr lang="en-US" altLang="zh-CN"/>
            </a:fld>
            <a:endParaRPr lang="en-US" altLang="zh-CN"/>
          </a:p>
        </p:txBody>
      </p:sp>
      <p:sp>
        <p:nvSpPr>
          <p:cNvPr id="23556" name="Rectangle 2"/>
          <p:cNvSpPr>
            <a:spLocks noRot="1" noChangeArrowheads="1" noTextEdit="1"/>
          </p:cNvSpPr>
          <p:nvPr>
            <p:ph type="sldImg"/>
          </p:nvPr>
        </p:nvSpPr>
        <p:spPr>
          <a:xfrm>
            <a:off x="90488" y="739775"/>
            <a:ext cx="6578600" cy="3700463"/>
          </a:xfrm>
        </p:spPr>
      </p:sp>
      <p:sp>
        <p:nvSpPr>
          <p:cNvPr id="2355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25603"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2AB099C4-9CAE-41D8-A5D2-1DA03BA23FC2}" type="slidenum">
              <a:rPr lang="en-US" altLang="zh-CN"/>
            </a:fld>
            <a:endParaRPr lang="en-US" altLang="zh-CN"/>
          </a:p>
        </p:txBody>
      </p:sp>
      <p:sp>
        <p:nvSpPr>
          <p:cNvPr id="25604" name="Rectangle 2"/>
          <p:cNvSpPr>
            <a:spLocks noRot="1" noChangeArrowheads="1" noTextEdit="1"/>
          </p:cNvSpPr>
          <p:nvPr>
            <p:ph type="sldImg"/>
          </p:nvPr>
        </p:nvSpPr>
        <p:spPr>
          <a:xfrm>
            <a:off x="90488" y="739775"/>
            <a:ext cx="6578600" cy="3700463"/>
          </a:xfrm>
        </p:spPr>
      </p:sp>
      <p:sp>
        <p:nvSpPr>
          <p:cNvPr id="2560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28675"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F18429DC-6E9D-4475-923C-B3B13A756480}" type="slidenum">
              <a:rPr lang="en-US" altLang="zh-CN"/>
            </a:fld>
            <a:endParaRPr lang="en-US" altLang="zh-CN"/>
          </a:p>
        </p:txBody>
      </p:sp>
      <p:sp>
        <p:nvSpPr>
          <p:cNvPr id="28676" name="Rectangle 2"/>
          <p:cNvSpPr>
            <a:spLocks noRot="1" noChangeArrowheads="1" noTextEdit="1"/>
          </p:cNvSpPr>
          <p:nvPr>
            <p:ph type="sldImg"/>
          </p:nvPr>
        </p:nvSpPr>
        <p:spPr>
          <a:xfrm>
            <a:off x="90488" y="739775"/>
            <a:ext cx="6578600" cy="3700463"/>
          </a:xfrm>
        </p:spPr>
      </p:sp>
      <p:sp>
        <p:nvSpPr>
          <p:cNvPr id="2867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31747"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8E070918-35E6-4B02-8DB1-5933F0E58DC6}" type="slidenum">
              <a:rPr lang="en-US" altLang="zh-CN"/>
            </a:fld>
            <a:endParaRPr lang="en-US" altLang="zh-CN"/>
          </a:p>
        </p:txBody>
      </p:sp>
      <p:sp>
        <p:nvSpPr>
          <p:cNvPr id="31748" name="Rectangle 2"/>
          <p:cNvSpPr>
            <a:spLocks noRot="1" noChangeArrowheads="1" noTextEdit="1"/>
          </p:cNvSpPr>
          <p:nvPr>
            <p:ph type="sldImg"/>
          </p:nvPr>
        </p:nvSpPr>
        <p:spPr>
          <a:xfrm>
            <a:off x="90488" y="739775"/>
            <a:ext cx="6578600" cy="3700463"/>
          </a:xfrm>
        </p:spPr>
      </p:sp>
      <p:sp>
        <p:nvSpPr>
          <p:cNvPr id="3174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35843"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C2807C91-1768-4212-AA2A-6724E77C6D33}" type="slidenum">
              <a:rPr lang="en-US" altLang="zh-CN"/>
            </a:fld>
            <a:endParaRPr lang="en-US" altLang="zh-CN"/>
          </a:p>
        </p:txBody>
      </p:sp>
      <p:sp>
        <p:nvSpPr>
          <p:cNvPr id="35844" name="Rectangle 2"/>
          <p:cNvSpPr>
            <a:spLocks noRot="1" noChangeArrowheads="1" noTextEdit="1"/>
          </p:cNvSpPr>
          <p:nvPr>
            <p:ph type="sldImg"/>
          </p:nvPr>
        </p:nvSpPr>
        <p:spPr>
          <a:xfrm>
            <a:off x="90488" y="739775"/>
            <a:ext cx="6578600" cy="3700463"/>
          </a:xfrm>
        </p:spPr>
      </p:sp>
      <p:sp>
        <p:nvSpPr>
          <p:cNvPr id="3584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txBox="1">
            <a:spLocks noGrp="1" noChangeArrowheads="1"/>
          </p:cNvSpPr>
          <p:nvPr/>
        </p:nvSpPr>
        <p:spPr bwMode="auto">
          <a:xfrm>
            <a:off x="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a:t>国家杰出青年科学基金答辩申请</a:t>
            </a:r>
            <a:endParaRPr lang="en-US" altLang="zh-CN"/>
          </a:p>
        </p:txBody>
      </p:sp>
      <p:sp>
        <p:nvSpPr>
          <p:cNvPr id="37891" name="Rectangle 7"/>
          <p:cNvSpPr txBox="1">
            <a:spLocks noGrp="1" noChangeArrowheads="1"/>
          </p:cNvSpPr>
          <p:nvPr/>
        </p:nvSpPr>
        <p:spPr bwMode="auto">
          <a:xfrm>
            <a:off x="3829050" y="9372600"/>
            <a:ext cx="29289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6EBB4C83-F942-4F89-A239-F51CE13446B4}" type="slidenum">
              <a:rPr lang="en-US" altLang="zh-CN"/>
            </a:fld>
            <a:endParaRPr lang="en-US" altLang="zh-CN"/>
          </a:p>
        </p:txBody>
      </p:sp>
      <p:sp>
        <p:nvSpPr>
          <p:cNvPr id="37892" name="Rectangle 2"/>
          <p:cNvSpPr>
            <a:spLocks noRot="1" noChangeArrowheads="1" noTextEdit="1"/>
          </p:cNvSpPr>
          <p:nvPr>
            <p:ph type="sldImg"/>
          </p:nvPr>
        </p:nvSpPr>
        <p:spPr>
          <a:xfrm>
            <a:off x="90488" y="739775"/>
            <a:ext cx="6578600" cy="3700463"/>
          </a:xfrm>
        </p:spPr>
      </p:sp>
      <p:sp>
        <p:nvSpPr>
          <p:cNvPr id="3789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468285" y="2708276"/>
            <a:ext cx="7291916" cy="822325"/>
          </a:xfrm>
        </p:spPr>
        <p:txBody>
          <a:bodyPr/>
          <a:lstStyle>
            <a:lvl1pPr>
              <a:defRPr sz="3200" b="1">
                <a:solidFill>
                  <a:schemeClr val="tx1"/>
                </a:solidFill>
              </a:defRPr>
            </a:lvl1pPr>
          </a:lstStyle>
          <a:p>
            <a:r>
              <a:rPr lang="zh-CN" altLang="en-US"/>
              <a:t>单击此处编辑母版标题样式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sldNum" sz="quarter" idx="10"/>
          </p:nvPr>
        </p:nvSpPr>
        <p:spPr/>
        <p:txBody>
          <a:bodyPr/>
          <a:lstStyle>
            <a:lvl1pPr>
              <a:defRPr/>
            </a:lvl1pPr>
          </a:lstStyle>
          <a:p>
            <a:fld id="{6FC6ED00-28FE-44D9-9815-8C5A63F028CD}" type="slidenum">
              <a:rPr lang="en-US" altLang="zh-CN"/>
            </a:fld>
            <a:endParaRPr lang="en-US" altLang="zh-CN"/>
          </a:p>
        </p:txBody>
      </p:sp>
      <p:sp>
        <p:nvSpPr>
          <p:cNvPr id="5" name="Rectangle 4"/>
          <p:cNvSpPr>
            <a:spLocks noGrp="1" noChangeArrowheads="1"/>
          </p:cNvSpPr>
          <p:nvPr>
            <p:ph type="dt" sz="half" idx="11"/>
          </p:nvPr>
        </p:nvSpPr>
        <p:spPr/>
        <p:txBody>
          <a:bodyPr/>
          <a:lstStyle>
            <a:lvl1pPr>
              <a:defRPr/>
            </a:lvl1pPr>
          </a:lstStyle>
          <a:p>
            <a:pPr>
              <a:defRPr/>
            </a:pPr>
            <a:fld id="{A34E393E-5661-4CE8-8F9A-D7C161489C05}" type="datetime11">
              <a:rPr 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115889"/>
            <a:ext cx="2895600" cy="601027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0" y="115889"/>
            <a:ext cx="8483600" cy="60102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sldNum" sz="quarter" idx="10"/>
          </p:nvPr>
        </p:nvSpPr>
        <p:spPr/>
        <p:txBody>
          <a:bodyPr/>
          <a:lstStyle>
            <a:lvl1pPr>
              <a:defRPr/>
            </a:lvl1pPr>
          </a:lstStyle>
          <a:p>
            <a:fld id="{0AF34358-584D-4760-9462-607BDC0DF89E}" type="slidenum">
              <a:rPr lang="en-US" altLang="zh-CN"/>
            </a:fld>
            <a:endParaRPr lang="en-US" altLang="zh-CN"/>
          </a:p>
        </p:txBody>
      </p:sp>
      <p:sp>
        <p:nvSpPr>
          <p:cNvPr id="5" name="Rectangle 4"/>
          <p:cNvSpPr>
            <a:spLocks noGrp="1" noChangeArrowheads="1"/>
          </p:cNvSpPr>
          <p:nvPr>
            <p:ph type="dt" sz="half" idx="11"/>
          </p:nvPr>
        </p:nvSpPr>
        <p:spPr/>
        <p:txBody>
          <a:bodyPr/>
          <a:lstStyle>
            <a:lvl1pPr>
              <a:defRPr/>
            </a:lvl1pPr>
          </a:lstStyle>
          <a:p>
            <a:pPr>
              <a:defRPr/>
            </a:pPr>
            <a:fld id="{98547569-DF54-4804-B9E0-D5E893B21F52}" type="datetime11">
              <a:rPr 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115889"/>
            <a:ext cx="7118351" cy="796925"/>
          </a:xfrm>
        </p:spPr>
        <p:txBody>
          <a:bodyPr/>
          <a:lstStyle/>
          <a:p>
            <a:r>
              <a:rPr lang="en-US"/>
              <a:t>Click to edit Master title style</a:t>
            </a:r>
            <a:endParaRPr lang="en-US"/>
          </a:p>
        </p:txBody>
      </p:sp>
      <p:sp>
        <p:nvSpPr>
          <p:cNvPr id="3" name="Text Placeholder 2"/>
          <p:cNvSpPr>
            <a:spLocks noGrp="1"/>
          </p:cNvSpPr>
          <p:nvPr>
            <p:ph type="body" sz="half" idx="1"/>
          </p:nvPr>
        </p:nvSpPr>
        <p:spPr>
          <a:xfrm>
            <a:off x="609600" y="1268413"/>
            <a:ext cx="5384800" cy="4857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268413"/>
            <a:ext cx="5384800" cy="4857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6"/>
          <p:cNvSpPr>
            <a:spLocks noGrp="1" noChangeArrowheads="1"/>
          </p:cNvSpPr>
          <p:nvPr>
            <p:ph type="sldNum" sz="quarter" idx="10"/>
          </p:nvPr>
        </p:nvSpPr>
        <p:spPr/>
        <p:txBody>
          <a:bodyPr/>
          <a:lstStyle>
            <a:lvl1pPr>
              <a:defRPr/>
            </a:lvl1pPr>
          </a:lstStyle>
          <a:p>
            <a:fld id="{1E2D164D-64BE-4825-BDF7-3702FB723205}" type="slidenum">
              <a:rPr lang="en-US" altLang="zh-CN"/>
            </a:fld>
            <a:endParaRPr lang="en-US" altLang="zh-CN"/>
          </a:p>
        </p:txBody>
      </p:sp>
      <p:sp>
        <p:nvSpPr>
          <p:cNvPr id="6" name="Rectangle 4"/>
          <p:cNvSpPr>
            <a:spLocks noGrp="1" noChangeArrowheads="1"/>
          </p:cNvSpPr>
          <p:nvPr>
            <p:ph type="dt" sz="half" idx="11"/>
          </p:nvPr>
        </p:nvSpPr>
        <p:spPr/>
        <p:txBody>
          <a:bodyPr/>
          <a:lstStyle>
            <a:lvl1pPr>
              <a:defRPr/>
            </a:lvl1pPr>
          </a:lstStyle>
          <a:p>
            <a:pPr>
              <a:defRPr/>
            </a:pPr>
            <a:fld id="{40F420EF-584A-4A6D-9C56-FEA9A1E8CEB4}" type="datetime11">
              <a:rPr 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 y="115889"/>
            <a:ext cx="7118351" cy="796925"/>
          </a:xfrm>
        </p:spPr>
        <p:txBody>
          <a:bodyPr/>
          <a:lstStyle/>
          <a:p>
            <a:r>
              <a:rPr lang="en-US"/>
              <a:t>Click to edit Master title style</a:t>
            </a:r>
            <a:endParaRPr lang="en-US"/>
          </a:p>
        </p:txBody>
      </p:sp>
      <p:sp>
        <p:nvSpPr>
          <p:cNvPr id="3" name="Text Placeholder 2"/>
          <p:cNvSpPr>
            <a:spLocks noGrp="1"/>
          </p:cNvSpPr>
          <p:nvPr>
            <p:ph type="body" sz="half" idx="1"/>
          </p:nvPr>
        </p:nvSpPr>
        <p:spPr>
          <a:xfrm>
            <a:off x="609600" y="1268413"/>
            <a:ext cx="5384800" cy="4857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6197600" y="1268414"/>
            <a:ext cx="5384800" cy="23526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6197600" y="3773489"/>
            <a:ext cx="5384800" cy="23526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Rectangle 6"/>
          <p:cNvSpPr>
            <a:spLocks noGrp="1" noChangeArrowheads="1"/>
          </p:cNvSpPr>
          <p:nvPr>
            <p:ph type="sldNum" sz="quarter" idx="10"/>
          </p:nvPr>
        </p:nvSpPr>
        <p:spPr/>
        <p:txBody>
          <a:bodyPr/>
          <a:lstStyle>
            <a:lvl1pPr>
              <a:defRPr/>
            </a:lvl1pPr>
          </a:lstStyle>
          <a:p>
            <a:fld id="{BA47F4FC-4B92-4D5A-BEBB-7CFA6A74FCAD}" type="slidenum">
              <a:rPr lang="en-US" altLang="zh-CN"/>
            </a:fld>
            <a:endParaRPr lang="en-US" altLang="zh-CN"/>
          </a:p>
        </p:txBody>
      </p:sp>
      <p:sp>
        <p:nvSpPr>
          <p:cNvPr id="7" name="Rectangle 4"/>
          <p:cNvSpPr>
            <a:spLocks noGrp="1" noChangeArrowheads="1"/>
          </p:cNvSpPr>
          <p:nvPr>
            <p:ph type="dt" sz="half" idx="11"/>
          </p:nvPr>
        </p:nvSpPr>
        <p:spPr/>
        <p:txBody>
          <a:bodyPr/>
          <a:lstStyle>
            <a:lvl1pPr>
              <a:defRPr/>
            </a:lvl1pPr>
          </a:lstStyle>
          <a:p>
            <a:pPr>
              <a:defRPr/>
            </a:pPr>
            <a:fld id="{887B7F23-D094-403B-AE6D-7F4298558089}" type="datetime11">
              <a:rPr 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 y="115889"/>
            <a:ext cx="7118351" cy="796925"/>
          </a:xfrm>
        </p:spPr>
        <p:txBody>
          <a:bodyPr/>
          <a:lstStyle/>
          <a:p>
            <a:r>
              <a:rPr lang="en-US"/>
              <a:t>Click to edit Master title style</a:t>
            </a:r>
            <a:endParaRPr lang="en-US"/>
          </a:p>
        </p:txBody>
      </p:sp>
      <p:sp>
        <p:nvSpPr>
          <p:cNvPr id="3" name="Table Placeholder 2"/>
          <p:cNvSpPr>
            <a:spLocks noGrp="1"/>
          </p:cNvSpPr>
          <p:nvPr>
            <p:ph type="tbl" idx="1"/>
          </p:nvPr>
        </p:nvSpPr>
        <p:spPr>
          <a:xfrm>
            <a:off x="609600" y="1268413"/>
            <a:ext cx="10972800" cy="4857750"/>
          </a:xfrm>
        </p:spPr>
        <p:txBody>
          <a:bodyPr/>
          <a:lstStyle/>
          <a:p>
            <a:pPr lvl="0"/>
            <a:endParaRPr lang="en-US" noProof="0"/>
          </a:p>
        </p:txBody>
      </p:sp>
      <p:sp>
        <p:nvSpPr>
          <p:cNvPr id="4" name="Rectangle 6"/>
          <p:cNvSpPr>
            <a:spLocks noGrp="1" noChangeArrowheads="1"/>
          </p:cNvSpPr>
          <p:nvPr>
            <p:ph type="sldNum" sz="quarter" idx="10"/>
          </p:nvPr>
        </p:nvSpPr>
        <p:spPr/>
        <p:txBody>
          <a:bodyPr/>
          <a:lstStyle>
            <a:lvl1pPr>
              <a:defRPr/>
            </a:lvl1pPr>
          </a:lstStyle>
          <a:p>
            <a:fld id="{A5FA7D3E-6D52-4B05-949B-5998C52E3704}" type="slidenum">
              <a:rPr lang="en-US" altLang="zh-CN"/>
            </a:fld>
            <a:endParaRPr lang="en-US" altLang="zh-CN"/>
          </a:p>
        </p:txBody>
      </p:sp>
      <p:sp>
        <p:nvSpPr>
          <p:cNvPr id="5" name="Rectangle 4"/>
          <p:cNvSpPr>
            <a:spLocks noGrp="1" noChangeArrowheads="1"/>
          </p:cNvSpPr>
          <p:nvPr>
            <p:ph type="dt" sz="half" idx="11"/>
          </p:nvPr>
        </p:nvSpPr>
        <p:spPr/>
        <p:txBody>
          <a:bodyPr/>
          <a:lstStyle>
            <a:lvl1pPr>
              <a:defRPr/>
            </a:lvl1pPr>
          </a:lstStyle>
          <a:p>
            <a:pPr>
              <a:defRPr/>
            </a:pPr>
            <a:fld id="{CA31BE95-7800-47B0-BD70-40DB6826C0EC}" type="datetime11">
              <a:rPr 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6"/>
          <p:cNvSpPr>
            <a:spLocks noGrp="1" noChangeArrowheads="1"/>
          </p:cNvSpPr>
          <p:nvPr>
            <p:ph type="sldNum" sz="quarter" idx="10"/>
          </p:nvPr>
        </p:nvSpPr>
        <p:spPr/>
        <p:txBody>
          <a:bodyPr/>
          <a:lstStyle>
            <a:lvl1pPr>
              <a:defRPr/>
            </a:lvl1pPr>
          </a:lstStyle>
          <a:p>
            <a:fld id="{CF37A3BB-2871-47C2-839A-64774ADF9513}" type="slidenum">
              <a:rPr lang="en-US" altLang="zh-CN"/>
            </a:fld>
            <a:endParaRPr lang="en-US" altLang="zh-CN"/>
          </a:p>
        </p:txBody>
      </p:sp>
      <p:sp>
        <p:nvSpPr>
          <p:cNvPr id="4" name="Rectangle 4"/>
          <p:cNvSpPr>
            <a:spLocks noGrp="1" noChangeArrowheads="1"/>
          </p:cNvSpPr>
          <p:nvPr>
            <p:ph type="dt" sz="half" idx="11"/>
          </p:nvPr>
        </p:nvSpPr>
        <p:spPr/>
        <p:txBody>
          <a:bodyPr/>
          <a:lstStyle>
            <a:lvl1pPr>
              <a:defRPr/>
            </a:lvl1pPr>
          </a:lstStyle>
          <a:p>
            <a:pPr>
              <a:defRPr/>
            </a:pPr>
            <a:fld id="{E97D93AF-5D66-4FD3-88A8-96164A85B32D}" type="datetime11">
              <a:rPr lang="en-US"/>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D00E3F12-49FC-4CF0-8505-141AFE1A8CE7}" type="slidenum">
              <a:rPr lang="en-US" altLang="zh-CN" smtClean="0"/>
            </a:fld>
            <a:endParaRPr lang="en-US" altLang="zh-CN"/>
          </a:p>
        </p:txBody>
      </p:sp>
      <p:sp>
        <p:nvSpPr>
          <p:cNvPr id="4" name="日期占位符 3"/>
          <p:cNvSpPr>
            <a:spLocks noGrp="1"/>
          </p:cNvSpPr>
          <p:nvPr>
            <p:ph type="dt" sz="half" idx="11"/>
          </p:nvPr>
        </p:nvSpPr>
        <p:spPr/>
        <p:txBody>
          <a:bodyPr/>
          <a:lstStyle/>
          <a:p>
            <a:pPr>
              <a:defRPr/>
            </a:pPr>
            <a:fld id="{3F38B5D2-B19C-4160-9850-5EBB34831967}" type="datetime11">
              <a:rPr lang="en-US" smtClean="0"/>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sldNum" sz="quarter" idx="10"/>
          </p:nvPr>
        </p:nvSpPr>
        <p:spPr/>
        <p:txBody>
          <a:bodyPr/>
          <a:lstStyle>
            <a:lvl1pPr>
              <a:defRPr/>
            </a:lvl1pPr>
          </a:lstStyle>
          <a:p>
            <a:fld id="{CE32620B-B5A7-413B-BFA0-51818DA9A835}" type="slidenum">
              <a:rPr lang="en-US" altLang="zh-CN"/>
            </a:fld>
            <a:endParaRPr lang="en-US" altLang="zh-CN"/>
          </a:p>
        </p:txBody>
      </p:sp>
      <p:sp>
        <p:nvSpPr>
          <p:cNvPr id="5" name="Rectangle 4"/>
          <p:cNvSpPr>
            <a:spLocks noGrp="1" noChangeArrowheads="1"/>
          </p:cNvSpPr>
          <p:nvPr>
            <p:ph type="dt" sz="half" idx="11"/>
          </p:nvPr>
        </p:nvSpPr>
        <p:spPr/>
        <p:txBody>
          <a:bodyPr/>
          <a:lstStyle>
            <a:lvl1pPr>
              <a:defRPr/>
            </a:lvl1pPr>
          </a:lstStyle>
          <a:p>
            <a:pPr>
              <a:defRPr/>
            </a:pPr>
            <a:fld id="{9FE657DC-1C93-487A-BFF2-5CD5511C9194}" type="datetime11">
              <a:rPr 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6"/>
          <p:cNvSpPr>
            <a:spLocks noGrp="1" noChangeArrowheads="1"/>
          </p:cNvSpPr>
          <p:nvPr>
            <p:ph type="sldNum" sz="quarter" idx="10"/>
          </p:nvPr>
        </p:nvSpPr>
        <p:spPr/>
        <p:txBody>
          <a:bodyPr/>
          <a:lstStyle>
            <a:lvl1pPr>
              <a:defRPr/>
            </a:lvl1pPr>
          </a:lstStyle>
          <a:p>
            <a:fld id="{A57E5C8C-C55C-4636-9950-62EEE8D5D7D7}" type="slidenum">
              <a:rPr lang="en-US" altLang="zh-CN"/>
            </a:fld>
            <a:endParaRPr lang="en-US" altLang="zh-CN"/>
          </a:p>
        </p:txBody>
      </p:sp>
      <p:sp>
        <p:nvSpPr>
          <p:cNvPr id="5" name="Rectangle 4"/>
          <p:cNvSpPr>
            <a:spLocks noGrp="1" noChangeArrowheads="1"/>
          </p:cNvSpPr>
          <p:nvPr>
            <p:ph type="dt" sz="half" idx="11"/>
          </p:nvPr>
        </p:nvSpPr>
        <p:spPr/>
        <p:txBody>
          <a:bodyPr/>
          <a:lstStyle>
            <a:lvl1pPr>
              <a:defRPr/>
            </a:lvl1pPr>
          </a:lstStyle>
          <a:p>
            <a:pPr>
              <a:defRPr/>
            </a:pPr>
            <a:fld id="{4B1C6AD0-F802-4AA9-A29F-45C72C20F115}" type="datetime11">
              <a:rPr 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268413"/>
            <a:ext cx="5384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268413"/>
            <a:ext cx="5384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6"/>
          <p:cNvSpPr>
            <a:spLocks noGrp="1" noChangeArrowheads="1"/>
          </p:cNvSpPr>
          <p:nvPr>
            <p:ph type="sldNum" sz="quarter" idx="10"/>
          </p:nvPr>
        </p:nvSpPr>
        <p:spPr/>
        <p:txBody>
          <a:bodyPr/>
          <a:lstStyle>
            <a:lvl1pPr>
              <a:defRPr/>
            </a:lvl1pPr>
          </a:lstStyle>
          <a:p>
            <a:fld id="{BC7DACDD-C213-4D9F-BA15-01D354504507}" type="slidenum">
              <a:rPr lang="en-US" altLang="zh-CN"/>
            </a:fld>
            <a:endParaRPr lang="en-US" altLang="zh-CN"/>
          </a:p>
        </p:txBody>
      </p:sp>
      <p:sp>
        <p:nvSpPr>
          <p:cNvPr id="6" name="Rectangle 4"/>
          <p:cNvSpPr>
            <a:spLocks noGrp="1" noChangeArrowheads="1"/>
          </p:cNvSpPr>
          <p:nvPr>
            <p:ph type="dt" sz="half" idx="11"/>
          </p:nvPr>
        </p:nvSpPr>
        <p:spPr/>
        <p:txBody>
          <a:bodyPr/>
          <a:lstStyle>
            <a:lvl1pPr>
              <a:defRPr/>
            </a:lvl1pPr>
          </a:lstStyle>
          <a:p>
            <a:pPr>
              <a:defRPr/>
            </a:pPr>
            <a:fld id="{A6C31D87-7C46-434E-97E0-A792B8C5C5A2}" type="datetime11">
              <a:rPr 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6"/>
          <p:cNvSpPr>
            <a:spLocks noGrp="1" noChangeArrowheads="1"/>
          </p:cNvSpPr>
          <p:nvPr>
            <p:ph type="sldNum" sz="quarter" idx="10"/>
          </p:nvPr>
        </p:nvSpPr>
        <p:spPr/>
        <p:txBody>
          <a:bodyPr/>
          <a:lstStyle>
            <a:lvl1pPr>
              <a:defRPr/>
            </a:lvl1pPr>
          </a:lstStyle>
          <a:p>
            <a:fld id="{4E15D4DE-C7F1-4CDC-9C15-AD12ADD72BBF}" type="slidenum">
              <a:rPr lang="en-US" altLang="zh-CN"/>
            </a:fld>
            <a:endParaRPr lang="en-US" altLang="zh-CN"/>
          </a:p>
        </p:txBody>
      </p:sp>
      <p:sp>
        <p:nvSpPr>
          <p:cNvPr id="8" name="Rectangle 4"/>
          <p:cNvSpPr>
            <a:spLocks noGrp="1" noChangeArrowheads="1"/>
          </p:cNvSpPr>
          <p:nvPr>
            <p:ph type="dt" sz="half" idx="11"/>
          </p:nvPr>
        </p:nvSpPr>
        <p:spPr/>
        <p:txBody>
          <a:bodyPr/>
          <a:lstStyle>
            <a:lvl1pPr>
              <a:defRPr/>
            </a:lvl1pPr>
          </a:lstStyle>
          <a:p>
            <a:pPr>
              <a:defRPr/>
            </a:pPr>
            <a:fld id="{35C91FEE-9CFC-489F-8031-A07190F09D45}" type="datetime11">
              <a:rPr 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6"/>
          <p:cNvSpPr>
            <a:spLocks noGrp="1" noChangeArrowheads="1"/>
          </p:cNvSpPr>
          <p:nvPr>
            <p:ph type="sldNum" sz="quarter" idx="10"/>
          </p:nvPr>
        </p:nvSpPr>
        <p:spPr/>
        <p:txBody>
          <a:bodyPr/>
          <a:lstStyle>
            <a:lvl1pPr>
              <a:defRPr/>
            </a:lvl1pPr>
          </a:lstStyle>
          <a:p>
            <a:fld id="{078C05E9-D678-408A-8491-AA34D469F1F7}" type="slidenum">
              <a:rPr lang="en-US" altLang="zh-CN"/>
            </a:fld>
            <a:endParaRPr lang="en-US" altLang="zh-CN"/>
          </a:p>
        </p:txBody>
      </p:sp>
      <p:sp>
        <p:nvSpPr>
          <p:cNvPr id="4" name="Rectangle 4"/>
          <p:cNvSpPr>
            <a:spLocks noGrp="1" noChangeArrowheads="1"/>
          </p:cNvSpPr>
          <p:nvPr>
            <p:ph type="dt" sz="half" idx="11"/>
          </p:nvPr>
        </p:nvSpPr>
        <p:spPr/>
        <p:txBody>
          <a:bodyPr/>
          <a:lstStyle>
            <a:lvl1pPr>
              <a:defRPr/>
            </a:lvl1pPr>
          </a:lstStyle>
          <a:p>
            <a:pPr>
              <a:defRPr/>
            </a:pPr>
            <a:fld id="{4ADC9947-7195-4F2C-A4A0-F329022BD225}" type="datetime11">
              <a:rPr 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fld id="{8ED88FA6-D677-4245-9F6F-E4F9F3936DE4}" type="slidenum">
              <a:rPr lang="en-US" altLang="zh-CN"/>
            </a:fld>
            <a:endParaRPr lang="en-US" altLang="zh-CN"/>
          </a:p>
        </p:txBody>
      </p:sp>
      <p:sp>
        <p:nvSpPr>
          <p:cNvPr id="3" name="Rectangle 4"/>
          <p:cNvSpPr>
            <a:spLocks noGrp="1" noChangeArrowheads="1"/>
          </p:cNvSpPr>
          <p:nvPr>
            <p:ph type="dt" sz="half" idx="11"/>
          </p:nvPr>
        </p:nvSpPr>
        <p:spPr/>
        <p:txBody>
          <a:bodyPr/>
          <a:lstStyle>
            <a:lvl1pPr>
              <a:defRPr/>
            </a:lvl1pPr>
          </a:lstStyle>
          <a:p>
            <a:pPr>
              <a:defRPr/>
            </a:pPr>
            <a:fld id="{4AAEF2A8-47D6-4E2B-8B37-66FD9AAD8C6F}" type="datetime11">
              <a:rPr 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6"/>
          <p:cNvSpPr>
            <a:spLocks noGrp="1" noChangeArrowheads="1"/>
          </p:cNvSpPr>
          <p:nvPr>
            <p:ph type="sldNum" sz="quarter" idx="10"/>
          </p:nvPr>
        </p:nvSpPr>
        <p:spPr/>
        <p:txBody>
          <a:bodyPr/>
          <a:lstStyle>
            <a:lvl1pPr>
              <a:defRPr/>
            </a:lvl1pPr>
          </a:lstStyle>
          <a:p>
            <a:fld id="{E6F6BCB9-AE37-4B74-8D71-D6312AA67760}" type="slidenum">
              <a:rPr lang="en-US" altLang="zh-CN"/>
            </a:fld>
            <a:endParaRPr lang="en-US" altLang="zh-CN"/>
          </a:p>
        </p:txBody>
      </p:sp>
      <p:sp>
        <p:nvSpPr>
          <p:cNvPr id="6" name="Rectangle 4"/>
          <p:cNvSpPr>
            <a:spLocks noGrp="1" noChangeArrowheads="1"/>
          </p:cNvSpPr>
          <p:nvPr>
            <p:ph type="dt" sz="half" idx="11"/>
          </p:nvPr>
        </p:nvSpPr>
        <p:spPr/>
        <p:txBody>
          <a:bodyPr/>
          <a:lstStyle>
            <a:lvl1pPr>
              <a:defRPr/>
            </a:lvl1pPr>
          </a:lstStyle>
          <a:p>
            <a:pPr>
              <a:defRPr/>
            </a:pPr>
            <a:fld id="{1893CDF2-D559-447D-80F9-4E94B2AA88AD}" type="datetime11">
              <a:rPr 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6"/>
          <p:cNvSpPr>
            <a:spLocks noGrp="1" noChangeArrowheads="1"/>
          </p:cNvSpPr>
          <p:nvPr>
            <p:ph type="sldNum" sz="quarter" idx="10"/>
          </p:nvPr>
        </p:nvSpPr>
        <p:spPr/>
        <p:txBody>
          <a:bodyPr/>
          <a:lstStyle>
            <a:lvl1pPr>
              <a:defRPr/>
            </a:lvl1pPr>
          </a:lstStyle>
          <a:p>
            <a:fld id="{16A85540-0987-4FFA-AE8A-51B3273479A6}" type="slidenum">
              <a:rPr lang="en-US" altLang="zh-CN"/>
            </a:fld>
            <a:endParaRPr lang="en-US" altLang="zh-CN"/>
          </a:p>
        </p:txBody>
      </p:sp>
      <p:sp>
        <p:nvSpPr>
          <p:cNvPr id="6" name="Rectangle 4"/>
          <p:cNvSpPr>
            <a:spLocks noGrp="1" noChangeArrowheads="1"/>
          </p:cNvSpPr>
          <p:nvPr>
            <p:ph type="dt" sz="half" idx="11"/>
          </p:nvPr>
        </p:nvSpPr>
        <p:spPr/>
        <p:txBody>
          <a:bodyPr/>
          <a:lstStyle>
            <a:lvl1pPr>
              <a:defRPr/>
            </a:lvl1pPr>
          </a:lstStyle>
          <a:p>
            <a:pPr>
              <a:defRPr/>
            </a:pPr>
            <a:fld id="{3D27FBC8-8E28-4DF9-9141-6AD78AAC6531}" type="datetime11">
              <a:rPr 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alphaModFix amt="16000"/>
            <a:lum/>
          </a:blip>
          <a:srcRect/>
          <a:stretch>
            <a:fillRect l="-6000" r="-6000"/>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09600" y="1268413"/>
            <a:ext cx="109728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Arial" panose="020B0604020202020204" pitchFamily="34" charset="0"/>
                <a:ea typeface="宋体" panose="02010600030101010101" pitchFamily="2" charset="-122"/>
              </a:defRPr>
            </a:lvl1pPr>
          </a:lstStyle>
          <a:p>
            <a:fld id="{D00E3F12-49FC-4CF0-8505-141AFE1A8CE7}" type="slidenum">
              <a:rPr lang="en-US" altLang="zh-CN"/>
            </a:fld>
            <a:endParaRPr lang="en-US" altLang="zh-CN"/>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lstStyle>
            <a:lvl1pPr eaLnBrk="1" hangingPunct="1">
              <a:buClrTx/>
              <a:buFontTx/>
              <a:buNone/>
              <a:defRPr sz="1400">
                <a:latin typeface="Arial" panose="020B0604020202020204" pitchFamily="34" charset="0"/>
                <a:ea typeface="宋体" panose="02010600030101010101" pitchFamily="2" charset="-122"/>
              </a:defRPr>
            </a:lvl1pPr>
          </a:lstStyle>
          <a:p>
            <a:pPr>
              <a:defRPr/>
            </a:pPr>
            <a:fld id="{3F38B5D2-B19C-4160-9850-5EBB34831967}" type="datetime11">
              <a:rPr 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dt="0"/>
  <p:txStyles>
    <p:titleStyle>
      <a:lvl1pPr algn="ctr" rtl="0" eaLnBrk="0" fontAlgn="base" hangingPunct="0">
        <a:spcBef>
          <a:spcPct val="0"/>
        </a:spcBef>
        <a:spcAft>
          <a:spcPct val="0"/>
        </a:spcAft>
        <a:defRPr sz="2900">
          <a:solidFill>
            <a:schemeClr val="bg1"/>
          </a:solidFill>
          <a:latin typeface="+mj-lt"/>
          <a:ea typeface="+mj-ea"/>
          <a:cs typeface="+mj-cs"/>
        </a:defRPr>
      </a:lvl1pPr>
      <a:lvl2pPr algn="ctr" rtl="0" eaLnBrk="0" fontAlgn="base" hangingPunct="0">
        <a:spcBef>
          <a:spcPct val="0"/>
        </a:spcBef>
        <a:spcAft>
          <a:spcPct val="0"/>
        </a:spcAft>
        <a:defRPr sz="2900">
          <a:solidFill>
            <a:schemeClr val="bg1"/>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2900">
          <a:solidFill>
            <a:schemeClr val="bg1"/>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2900">
          <a:solidFill>
            <a:schemeClr val="bg1"/>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2900">
          <a:solidFill>
            <a:schemeClr val="bg1"/>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2900">
          <a:solidFill>
            <a:schemeClr val="bg1"/>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2900">
          <a:solidFill>
            <a:schemeClr val="bg1"/>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2900">
          <a:solidFill>
            <a:schemeClr val="bg1"/>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2900">
          <a:solidFill>
            <a:schemeClr val="bg1"/>
          </a:solidFill>
          <a:latin typeface="Arial" panose="020B0604020202020204" pitchFamily="34" charset="0"/>
          <a:ea typeface="黑体" panose="0201060906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9" Type="http://schemas.openxmlformats.org/officeDocument/2006/relationships/image" Target="../media/image34.wmf"/><Relationship Id="rId8" Type="http://schemas.openxmlformats.org/officeDocument/2006/relationships/oleObject" Target="../embeddings/oleObject5.bin"/><Relationship Id="rId7" Type="http://schemas.openxmlformats.org/officeDocument/2006/relationships/oleObject" Target="../embeddings/oleObject4.bin"/><Relationship Id="rId6" Type="http://schemas.openxmlformats.org/officeDocument/2006/relationships/image" Target="../media/image33.wmf"/><Relationship Id="rId5" Type="http://schemas.openxmlformats.org/officeDocument/2006/relationships/oleObject" Target="../embeddings/oleObject3.bin"/><Relationship Id="rId4" Type="http://schemas.openxmlformats.org/officeDocument/2006/relationships/image" Target="../media/image32.wmf"/><Relationship Id="rId3" Type="http://schemas.openxmlformats.org/officeDocument/2006/relationships/oleObject" Target="../embeddings/oleObject2.bin"/><Relationship Id="rId22" Type="http://schemas.openxmlformats.org/officeDocument/2006/relationships/notesSlide" Target="../notesSlides/notesSlide3.xml"/><Relationship Id="rId21" Type="http://schemas.openxmlformats.org/officeDocument/2006/relationships/vmlDrawing" Target="../drawings/vmlDrawing1.vml"/><Relationship Id="rId20" Type="http://schemas.openxmlformats.org/officeDocument/2006/relationships/slideLayout" Target="../slideLayouts/slideLayout7.xml"/><Relationship Id="rId2" Type="http://schemas.openxmlformats.org/officeDocument/2006/relationships/image" Target="../media/image31.wmf"/><Relationship Id="rId19" Type="http://schemas.openxmlformats.org/officeDocument/2006/relationships/image" Target="../media/image39.wmf"/><Relationship Id="rId18" Type="http://schemas.openxmlformats.org/officeDocument/2006/relationships/oleObject" Target="../embeddings/oleObject10.bin"/><Relationship Id="rId17" Type="http://schemas.openxmlformats.org/officeDocument/2006/relationships/image" Target="../media/image38.wmf"/><Relationship Id="rId16" Type="http://schemas.openxmlformats.org/officeDocument/2006/relationships/oleObject" Target="../embeddings/oleObject9.bin"/><Relationship Id="rId15" Type="http://schemas.openxmlformats.org/officeDocument/2006/relationships/image" Target="../media/image37.wmf"/><Relationship Id="rId14" Type="http://schemas.openxmlformats.org/officeDocument/2006/relationships/oleObject" Target="../embeddings/oleObject8.bin"/><Relationship Id="rId13" Type="http://schemas.openxmlformats.org/officeDocument/2006/relationships/image" Target="../media/image36.wmf"/><Relationship Id="rId12" Type="http://schemas.openxmlformats.org/officeDocument/2006/relationships/oleObject" Target="../embeddings/oleObject7.bin"/><Relationship Id="rId11" Type="http://schemas.openxmlformats.org/officeDocument/2006/relationships/image" Target="../media/image35.wmf"/><Relationship Id="rId10" Type="http://schemas.openxmlformats.org/officeDocument/2006/relationships/oleObject" Target="../embeddings/oleObject6.bin"/><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2.wmf"/><Relationship Id="rId7" Type="http://schemas.openxmlformats.org/officeDocument/2006/relationships/oleObject" Target="../embeddings/oleObject14.bin"/><Relationship Id="rId6" Type="http://schemas.openxmlformats.org/officeDocument/2006/relationships/image" Target="../media/image35.wmf"/><Relationship Id="rId5" Type="http://schemas.openxmlformats.org/officeDocument/2006/relationships/oleObject" Target="../embeddings/oleObject13.bin"/><Relationship Id="rId4" Type="http://schemas.openxmlformats.org/officeDocument/2006/relationships/image" Target="../media/image41.wmf"/><Relationship Id="rId3" Type="http://schemas.openxmlformats.org/officeDocument/2006/relationships/oleObject" Target="../embeddings/oleObject12.bin"/><Relationship Id="rId2" Type="http://schemas.openxmlformats.org/officeDocument/2006/relationships/image" Target="../media/image40.wmf"/><Relationship Id="rId11" Type="http://schemas.openxmlformats.org/officeDocument/2006/relationships/notesSlide" Target="../notesSlides/notesSlide4.xml"/><Relationship Id="rId10" Type="http://schemas.openxmlformats.org/officeDocument/2006/relationships/vmlDrawing" Target="../drawings/vmlDrawing2.vml"/><Relationship Id="rId1"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5.png"/><Relationship Id="rId1" Type="http://schemas.openxmlformats.org/officeDocument/2006/relationships/image" Target="../media/image44.w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wmf"/><Relationship Id="rId11" Type="http://schemas.openxmlformats.org/officeDocument/2006/relationships/slideLayout" Target="../slideLayouts/slideLayout2.xml"/><Relationship Id="rId10" Type="http://schemas.openxmlformats.org/officeDocument/2006/relationships/image" Target="../media/image57.png"/><Relationship Id="rId1" Type="http://schemas.openxmlformats.org/officeDocument/2006/relationships/image" Target="../media/image48.w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8.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18.bin"/><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wmf"/><Relationship Id="rId5" Type="http://schemas.openxmlformats.org/officeDocument/2006/relationships/oleObject" Target="../embeddings/oleObject17.bin"/><Relationship Id="rId4" Type="http://schemas.openxmlformats.org/officeDocument/2006/relationships/image" Target="../media/image61.wmf"/><Relationship Id="rId3" Type="http://schemas.openxmlformats.org/officeDocument/2006/relationships/oleObject" Target="../embeddings/oleObject16.bin"/><Relationship Id="rId2" Type="http://schemas.openxmlformats.org/officeDocument/2006/relationships/image" Target="../media/image60.wmf"/><Relationship Id="rId19" Type="http://schemas.openxmlformats.org/officeDocument/2006/relationships/notesSlide" Target="../notesSlides/notesSlide10.xml"/><Relationship Id="rId18" Type="http://schemas.openxmlformats.org/officeDocument/2006/relationships/vmlDrawing" Target="../drawings/vmlDrawing3.vml"/><Relationship Id="rId17" Type="http://schemas.openxmlformats.org/officeDocument/2006/relationships/slideLayout" Target="../slideLayouts/slideLayout7.xml"/><Relationship Id="rId16" Type="http://schemas.openxmlformats.org/officeDocument/2006/relationships/image" Target="../media/image70.png"/><Relationship Id="rId15" Type="http://schemas.openxmlformats.org/officeDocument/2006/relationships/image" Target="../media/image69.png"/><Relationship Id="rId14" Type="http://schemas.openxmlformats.org/officeDocument/2006/relationships/image" Target="../media/image68.png"/><Relationship Id="rId13" Type="http://schemas.openxmlformats.org/officeDocument/2006/relationships/image" Target="../media/image67.png"/><Relationship Id="rId12" Type="http://schemas.openxmlformats.org/officeDocument/2006/relationships/image" Target="../media/image66.wmf"/><Relationship Id="rId11" Type="http://schemas.openxmlformats.org/officeDocument/2006/relationships/oleObject" Target="../embeddings/oleObject19.bin"/><Relationship Id="rId10" Type="http://schemas.openxmlformats.org/officeDocument/2006/relationships/image" Target="../media/image65.wmf"/><Relationship Id="rId1"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wmf"/><Relationship Id="rId3" Type="http://schemas.openxmlformats.org/officeDocument/2006/relationships/oleObject" Target="../embeddings/oleObject20.bin"/><Relationship Id="rId2" Type="http://schemas.openxmlformats.org/officeDocument/2006/relationships/image" Target="../media/image75.png"/><Relationship Id="rId1" Type="http://schemas.openxmlformats.org/officeDocument/2006/relationships/image" Target="../media/image7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79.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84.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85.wmf"/></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93.png"/><Relationship Id="rId7" Type="http://schemas.openxmlformats.org/officeDocument/2006/relationships/image" Target="../media/image92.wmf"/><Relationship Id="rId6" Type="http://schemas.openxmlformats.org/officeDocument/2006/relationships/oleObject" Target="../embeddings/oleObject23.bin"/><Relationship Id="rId5" Type="http://schemas.openxmlformats.org/officeDocument/2006/relationships/image" Target="../media/image91.wmf"/><Relationship Id="rId4" Type="http://schemas.openxmlformats.org/officeDocument/2006/relationships/oleObject" Target="../embeddings/oleObject22.bin"/><Relationship Id="rId3" Type="http://schemas.openxmlformats.org/officeDocument/2006/relationships/image" Target="../media/image90.wmf"/><Relationship Id="rId2" Type="http://schemas.openxmlformats.org/officeDocument/2006/relationships/oleObject" Target="../embeddings/oleObject21.bin"/><Relationship Id="rId10" Type="http://schemas.openxmlformats.org/officeDocument/2006/relationships/vmlDrawing" Target="../drawings/vmlDrawing5.vml"/><Relationship Id="rId1" Type="http://schemas.openxmlformats.org/officeDocument/2006/relationships/image" Target="../media/image89.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97.wmf"/><Relationship Id="rId7" Type="http://schemas.openxmlformats.org/officeDocument/2006/relationships/oleObject" Target="../embeddings/oleObject27.bin"/><Relationship Id="rId6" Type="http://schemas.openxmlformats.org/officeDocument/2006/relationships/image" Target="../media/image96.wmf"/><Relationship Id="rId5" Type="http://schemas.openxmlformats.org/officeDocument/2006/relationships/oleObject" Target="../embeddings/oleObject26.bin"/><Relationship Id="rId4" Type="http://schemas.openxmlformats.org/officeDocument/2006/relationships/image" Target="../media/image95.wmf"/><Relationship Id="rId3" Type="http://schemas.openxmlformats.org/officeDocument/2006/relationships/oleObject" Target="../embeddings/oleObject25.bin"/><Relationship Id="rId2" Type="http://schemas.openxmlformats.org/officeDocument/2006/relationships/image" Target="../media/image94.wmf"/><Relationship Id="rId15" Type="http://schemas.openxmlformats.org/officeDocument/2006/relationships/notesSlide" Target="../notesSlides/notesSlide21.xml"/><Relationship Id="rId14" Type="http://schemas.openxmlformats.org/officeDocument/2006/relationships/vmlDrawing" Target="../drawings/vmlDrawing6.vml"/><Relationship Id="rId13" Type="http://schemas.openxmlformats.org/officeDocument/2006/relationships/slideLayout" Target="../slideLayouts/slideLayout7.xml"/><Relationship Id="rId12" Type="http://schemas.openxmlformats.org/officeDocument/2006/relationships/image" Target="../media/image99.wmf"/><Relationship Id="rId11" Type="http://schemas.openxmlformats.org/officeDocument/2006/relationships/oleObject" Target="../embeddings/oleObject29.bin"/><Relationship Id="rId10" Type="http://schemas.openxmlformats.org/officeDocument/2006/relationships/image" Target="../media/image98.wmf"/><Relationship Id="rId1" Type="http://schemas.openxmlformats.org/officeDocument/2006/relationships/oleObject" Target="../embeddings/oleObject24.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wmf"/><Relationship Id="rId1" Type="http://schemas.openxmlformats.org/officeDocument/2006/relationships/oleObject" Target="../embeddings/oleObject30.bin"/></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image" Target="../media/image106.wmf"/><Relationship Id="rId7" Type="http://schemas.openxmlformats.org/officeDocument/2006/relationships/oleObject" Target="../embeddings/oleObject34.bin"/><Relationship Id="rId6" Type="http://schemas.openxmlformats.org/officeDocument/2006/relationships/image" Target="../media/image105.wmf"/><Relationship Id="rId5" Type="http://schemas.openxmlformats.org/officeDocument/2006/relationships/oleObject" Target="../embeddings/oleObject33.bin"/><Relationship Id="rId4" Type="http://schemas.openxmlformats.org/officeDocument/2006/relationships/image" Target="../media/image104.wmf"/><Relationship Id="rId3" Type="http://schemas.openxmlformats.org/officeDocument/2006/relationships/oleObject" Target="../embeddings/oleObject32.bin"/><Relationship Id="rId23" Type="http://schemas.openxmlformats.org/officeDocument/2006/relationships/notesSlide" Target="../notesSlides/notesSlide23.xml"/><Relationship Id="rId22" Type="http://schemas.openxmlformats.org/officeDocument/2006/relationships/vmlDrawing" Target="../drawings/vmlDrawing8.vml"/><Relationship Id="rId21" Type="http://schemas.openxmlformats.org/officeDocument/2006/relationships/slideLayout" Target="../slideLayouts/slideLayout7.xml"/><Relationship Id="rId20" Type="http://schemas.openxmlformats.org/officeDocument/2006/relationships/image" Target="../media/image112.wmf"/><Relationship Id="rId2" Type="http://schemas.openxmlformats.org/officeDocument/2006/relationships/image" Target="../media/image103.wmf"/><Relationship Id="rId19" Type="http://schemas.openxmlformats.org/officeDocument/2006/relationships/oleObject" Target="../embeddings/oleObject40.bin"/><Relationship Id="rId18" Type="http://schemas.openxmlformats.org/officeDocument/2006/relationships/image" Target="../media/image111.wmf"/><Relationship Id="rId17" Type="http://schemas.openxmlformats.org/officeDocument/2006/relationships/oleObject" Target="../embeddings/oleObject39.bin"/><Relationship Id="rId16" Type="http://schemas.openxmlformats.org/officeDocument/2006/relationships/image" Target="../media/image110.wmf"/><Relationship Id="rId15" Type="http://schemas.openxmlformats.org/officeDocument/2006/relationships/oleObject" Target="../embeddings/oleObject38.bin"/><Relationship Id="rId14" Type="http://schemas.openxmlformats.org/officeDocument/2006/relationships/image" Target="../media/image109.wmf"/><Relationship Id="rId13" Type="http://schemas.openxmlformats.org/officeDocument/2006/relationships/oleObject" Target="../embeddings/oleObject37.bin"/><Relationship Id="rId12" Type="http://schemas.openxmlformats.org/officeDocument/2006/relationships/image" Target="../media/image108.wmf"/><Relationship Id="rId11" Type="http://schemas.openxmlformats.org/officeDocument/2006/relationships/oleObject" Target="../embeddings/oleObject36.bin"/><Relationship Id="rId10" Type="http://schemas.openxmlformats.org/officeDocument/2006/relationships/image" Target="../media/image107.wmf"/><Relationship Id="rId1" Type="http://schemas.openxmlformats.org/officeDocument/2006/relationships/oleObject" Target="../embeddings/oleObject31.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14.wmf"/><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15.wmf"/><Relationship Id="rId1" Type="http://schemas.openxmlformats.org/officeDocument/2006/relationships/image" Target="../media/image84.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119.wmf"/><Relationship Id="rId7" Type="http://schemas.openxmlformats.org/officeDocument/2006/relationships/oleObject" Target="../embeddings/oleObject44.bin"/><Relationship Id="rId6" Type="http://schemas.openxmlformats.org/officeDocument/2006/relationships/image" Target="../media/image118.wmf"/><Relationship Id="rId5" Type="http://schemas.openxmlformats.org/officeDocument/2006/relationships/oleObject" Target="../embeddings/oleObject43.bin"/><Relationship Id="rId4" Type="http://schemas.openxmlformats.org/officeDocument/2006/relationships/image" Target="../media/image117.wmf"/><Relationship Id="rId3" Type="http://schemas.openxmlformats.org/officeDocument/2006/relationships/oleObject" Target="../embeddings/oleObject42.bin"/><Relationship Id="rId2" Type="http://schemas.openxmlformats.org/officeDocument/2006/relationships/image" Target="../media/image116.wmf"/><Relationship Id="rId15" Type="http://schemas.openxmlformats.org/officeDocument/2006/relationships/notesSlide" Target="../notesSlides/notesSlide26.xml"/><Relationship Id="rId14" Type="http://schemas.openxmlformats.org/officeDocument/2006/relationships/vmlDrawing" Target="../drawings/vmlDrawing9.vml"/><Relationship Id="rId13" Type="http://schemas.openxmlformats.org/officeDocument/2006/relationships/slideLayout" Target="../slideLayouts/slideLayout7.xml"/><Relationship Id="rId12" Type="http://schemas.openxmlformats.org/officeDocument/2006/relationships/image" Target="../media/image121.wmf"/><Relationship Id="rId11" Type="http://schemas.openxmlformats.org/officeDocument/2006/relationships/oleObject" Target="../embeddings/oleObject46.bin"/><Relationship Id="rId10" Type="http://schemas.openxmlformats.org/officeDocument/2006/relationships/image" Target="../media/image120.wmf"/><Relationship Id="rId1" Type="http://schemas.openxmlformats.org/officeDocument/2006/relationships/oleObject" Target="../embeddings/oleObject41.bin"/></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vmlDrawing" Target="../drawings/vmlDrawing10.vml"/><Relationship Id="rId6"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wmf"/><Relationship Id="rId3" Type="http://schemas.openxmlformats.org/officeDocument/2006/relationships/oleObject" Target="../embeddings/oleObject48.bin"/><Relationship Id="rId2" Type="http://schemas.openxmlformats.org/officeDocument/2006/relationships/image" Target="../media/image122.wmf"/><Relationship Id="rId1" Type="http://schemas.openxmlformats.org/officeDocument/2006/relationships/oleObject" Target="../embeddings/oleObject4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53.bin"/><Relationship Id="rId8" Type="http://schemas.openxmlformats.org/officeDocument/2006/relationships/image" Target="../media/image128.wmf"/><Relationship Id="rId7" Type="http://schemas.openxmlformats.org/officeDocument/2006/relationships/oleObject" Target="../embeddings/oleObject52.bin"/><Relationship Id="rId6" Type="http://schemas.openxmlformats.org/officeDocument/2006/relationships/image" Target="../media/image127.wmf"/><Relationship Id="rId5" Type="http://schemas.openxmlformats.org/officeDocument/2006/relationships/oleObject" Target="../embeddings/oleObject51.bin"/><Relationship Id="rId4" Type="http://schemas.openxmlformats.org/officeDocument/2006/relationships/image" Target="../media/image126.wmf"/><Relationship Id="rId3" Type="http://schemas.openxmlformats.org/officeDocument/2006/relationships/oleObject" Target="../embeddings/oleObject50.bin"/><Relationship Id="rId2" Type="http://schemas.openxmlformats.org/officeDocument/2006/relationships/image" Target="../media/image125.png"/><Relationship Id="rId14" Type="http://schemas.openxmlformats.org/officeDocument/2006/relationships/notesSlide" Target="../notesSlides/notesSlide28.xml"/><Relationship Id="rId13" Type="http://schemas.openxmlformats.org/officeDocument/2006/relationships/vmlDrawing" Target="../drawings/vmlDrawing11.vml"/><Relationship Id="rId12" Type="http://schemas.openxmlformats.org/officeDocument/2006/relationships/slideLayout" Target="../slideLayouts/slideLayout7.xml"/><Relationship Id="rId11" Type="http://schemas.openxmlformats.org/officeDocument/2006/relationships/oleObject" Target="../embeddings/oleObject54.bin"/><Relationship Id="rId10" Type="http://schemas.openxmlformats.org/officeDocument/2006/relationships/image" Target="../media/image129.wmf"/><Relationship Id="rId1" Type="http://schemas.openxmlformats.org/officeDocument/2006/relationships/oleObject" Target="../embeddings/oleObject49.bin"/></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oleObject" Target="../embeddings/oleObject55.bin"/></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60.bin"/><Relationship Id="rId8" Type="http://schemas.openxmlformats.org/officeDocument/2006/relationships/image" Target="../media/image133.wmf"/><Relationship Id="rId7" Type="http://schemas.openxmlformats.org/officeDocument/2006/relationships/oleObject" Target="../embeddings/oleObject59.bin"/><Relationship Id="rId6" Type="http://schemas.openxmlformats.org/officeDocument/2006/relationships/image" Target="../media/image132.wmf"/><Relationship Id="rId5" Type="http://schemas.openxmlformats.org/officeDocument/2006/relationships/oleObject" Target="../embeddings/oleObject58.bin"/><Relationship Id="rId4" Type="http://schemas.openxmlformats.org/officeDocument/2006/relationships/image" Target="../media/image131.wmf"/><Relationship Id="rId3" Type="http://schemas.openxmlformats.org/officeDocument/2006/relationships/oleObject" Target="../embeddings/oleObject57.bin"/><Relationship Id="rId2" Type="http://schemas.openxmlformats.org/officeDocument/2006/relationships/image" Target="../media/image130.wmf"/><Relationship Id="rId13" Type="http://schemas.openxmlformats.org/officeDocument/2006/relationships/notesSlide" Target="../notesSlides/notesSlide30.xml"/><Relationship Id="rId12" Type="http://schemas.openxmlformats.org/officeDocument/2006/relationships/vmlDrawing" Target="../drawings/vmlDrawing13.vml"/><Relationship Id="rId11" Type="http://schemas.openxmlformats.org/officeDocument/2006/relationships/slideLayout" Target="../slideLayouts/slideLayout7.xml"/><Relationship Id="rId10" Type="http://schemas.openxmlformats.org/officeDocument/2006/relationships/image" Target="../media/image134.wmf"/><Relationship Id="rId1" Type="http://schemas.openxmlformats.org/officeDocument/2006/relationships/oleObject" Target="../embeddings/oleObject56.bin"/></Relationships>
</file>

<file path=ppt/slides/_rels/slide53.xml.rels><?xml version="1.0" encoding="UTF-8" standalone="yes"?>
<Relationships xmlns="http://schemas.openxmlformats.org/package/2006/relationships"><Relationship Id="rId9" Type="http://schemas.openxmlformats.org/officeDocument/2006/relationships/image" Target="../media/image140.png"/><Relationship Id="rId8" Type="http://schemas.openxmlformats.org/officeDocument/2006/relationships/image" Target="../media/image139.png"/><Relationship Id="rId7" Type="http://schemas.openxmlformats.org/officeDocument/2006/relationships/image" Target="../media/image138.png"/><Relationship Id="rId6" Type="http://schemas.openxmlformats.org/officeDocument/2006/relationships/image" Target="../media/image137.wmf"/><Relationship Id="rId5" Type="http://schemas.openxmlformats.org/officeDocument/2006/relationships/oleObject" Target="../embeddings/oleObject63.bin"/><Relationship Id="rId4" Type="http://schemas.openxmlformats.org/officeDocument/2006/relationships/image" Target="../media/image136.wmf"/><Relationship Id="rId3" Type="http://schemas.openxmlformats.org/officeDocument/2006/relationships/oleObject" Target="../embeddings/oleObject62.bin"/><Relationship Id="rId2" Type="http://schemas.openxmlformats.org/officeDocument/2006/relationships/image" Target="../media/image135.wmf"/><Relationship Id="rId13" Type="http://schemas.openxmlformats.org/officeDocument/2006/relationships/notesSlide" Target="../notesSlides/notesSlide31.xml"/><Relationship Id="rId12" Type="http://schemas.openxmlformats.org/officeDocument/2006/relationships/vmlDrawing" Target="../drawings/vmlDrawing14.vml"/><Relationship Id="rId11" Type="http://schemas.openxmlformats.org/officeDocument/2006/relationships/slideLayout" Target="../slideLayouts/slideLayout7.xml"/><Relationship Id="rId10" Type="http://schemas.openxmlformats.org/officeDocument/2006/relationships/image" Target="../media/image141.png"/><Relationship Id="rId1" Type="http://schemas.openxmlformats.org/officeDocument/2006/relationships/oleObject" Target="../embeddings/oleObject61.bin"/></Relationships>
</file>

<file path=ppt/slides/_rels/slide54.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145.wmf"/><Relationship Id="rId7" Type="http://schemas.openxmlformats.org/officeDocument/2006/relationships/oleObject" Target="../embeddings/oleObject67.bin"/><Relationship Id="rId6" Type="http://schemas.openxmlformats.org/officeDocument/2006/relationships/image" Target="../media/image144.wmf"/><Relationship Id="rId5" Type="http://schemas.openxmlformats.org/officeDocument/2006/relationships/oleObject" Target="../embeddings/oleObject66.bin"/><Relationship Id="rId4" Type="http://schemas.openxmlformats.org/officeDocument/2006/relationships/image" Target="../media/image143.wmf"/><Relationship Id="rId3" Type="http://schemas.openxmlformats.org/officeDocument/2006/relationships/oleObject" Target="../embeddings/oleObject65.bin"/><Relationship Id="rId20" Type="http://schemas.openxmlformats.org/officeDocument/2006/relationships/notesSlide" Target="../notesSlides/notesSlide32.xml"/><Relationship Id="rId2" Type="http://schemas.openxmlformats.org/officeDocument/2006/relationships/image" Target="../media/image142.wmf"/><Relationship Id="rId19" Type="http://schemas.openxmlformats.org/officeDocument/2006/relationships/vmlDrawing" Target="../drawings/vmlDrawing15.vml"/><Relationship Id="rId18" Type="http://schemas.openxmlformats.org/officeDocument/2006/relationships/slideLayout" Target="../slideLayouts/slideLayout7.xml"/><Relationship Id="rId17" Type="http://schemas.openxmlformats.org/officeDocument/2006/relationships/image" Target="../media/image139.png"/><Relationship Id="rId16" Type="http://schemas.openxmlformats.org/officeDocument/2006/relationships/image" Target="../media/image149.wmf"/><Relationship Id="rId15" Type="http://schemas.openxmlformats.org/officeDocument/2006/relationships/oleObject" Target="../embeddings/oleObject71.bin"/><Relationship Id="rId14" Type="http://schemas.openxmlformats.org/officeDocument/2006/relationships/image" Target="../media/image148.wmf"/><Relationship Id="rId13" Type="http://schemas.openxmlformats.org/officeDocument/2006/relationships/oleObject" Target="../embeddings/oleObject70.bin"/><Relationship Id="rId12" Type="http://schemas.openxmlformats.org/officeDocument/2006/relationships/image" Target="../media/image147.wmf"/><Relationship Id="rId11" Type="http://schemas.openxmlformats.org/officeDocument/2006/relationships/oleObject" Target="../embeddings/oleObject69.bin"/><Relationship Id="rId10" Type="http://schemas.openxmlformats.org/officeDocument/2006/relationships/image" Target="../media/image146.wmf"/><Relationship Id="rId1" Type="http://schemas.openxmlformats.org/officeDocument/2006/relationships/oleObject" Target="../embeddings/oleObject64.bin"/></Relationships>
</file>

<file path=ppt/slides/_rels/slide55.xml.rels><?xml version="1.0" encoding="UTF-8" standalone="yes"?>
<Relationships xmlns="http://schemas.openxmlformats.org/package/2006/relationships"><Relationship Id="rId9" Type="http://schemas.openxmlformats.org/officeDocument/2006/relationships/image" Target="../media/image151.png"/><Relationship Id="rId8" Type="http://schemas.openxmlformats.org/officeDocument/2006/relationships/image" Target="../media/image150.png"/><Relationship Id="rId7" Type="http://schemas.openxmlformats.org/officeDocument/2006/relationships/image" Target="../media/image139.png"/><Relationship Id="rId6" Type="http://schemas.openxmlformats.org/officeDocument/2006/relationships/image" Target="../media/image144.wmf"/><Relationship Id="rId5" Type="http://schemas.openxmlformats.org/officeDocument/2006/relationships/oleObject" Target="../embeddings/oleObject74.bin"/><Relationship Id="rId4" Type="http://schemas.openxmlformats.org/officeDocument/2006/relationships/image" Target="../media/image143.wmf"/><Relationship Id="rId3" Type="http://schemas.openxmlformats.org/officeDocument/2006/relationships/oleObject" Target="../embeddings/oleObject73.bin"/><Relationship Id="rId2" Type="http://schemas.openxmlformats.org/officeDocument/2006/relationships/image" Target="../media/image142.wmf"/><Relationship Id="rId19" Type="http://schemas.openxmlformats.org/officeDocument/2006/relationships/notesSlide" Target="../notesSlides/notesSlide33.xml"/><Relationship Id="rId18" Type="http://schemas.openxmlformats.org/officeDocument/2006/relationships/vmlDrawing" Target="../drawings/vmlDrawing16.vml"/><Relationship Id="rId17" Type="http://schemas.openxmlformats.org/officeDocument/2006/relationships/slideLayout" Target="../slideLayouts/slideLayout7.xml"/><Relationship Id="rId16" Type="http://schemas.openxmlformats.org/officeDocument/2006/relationships/image" Target="../media/image155.png"/><Relationship Id="rId15" Type="http://schemas.openxmlformats.org/officeDocument/2006/relationships/image" Target="../media/image154.wmf"/><Relationship Id="rId14" Type="http://schemas.openxmlformats.org/officeDocument/2006/relationships/oleObject" Target="../embeddings/oleObject77.bin"/><Relationship Id="rId13" Type="http://schemas.openxmlformats.org/officeDocument/2006/relationships/image" Target="../media/image153.wmf"/><Relationship Id="rId12" Type="http://schemas.openxmlformats.org/officeDocument/2006/relationships/oleObject" Target="../embeddings/oleObject76.bin"/><Relationship Id="rId11" Type="http://schemas.openxmlformats.org/officeDocument/2006/relationships/image" Target="../media/image152.wmf"/><Relationship Id="rId10" Type="http://schemas.openxmlformats.org/officeDocument/2006/relationships/oleObject" Target="../embeddings/oleObject75.bin"/><Relationship Id="rId1" Type="http://schemas.openxmlformats.org/officeDocument/2006/relationships/oleObject" Target="../embeddings/oleObject72.bin"/></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4.xml"/><Relationship Id="rId4" Type="http://schemas.openxmlformats.org/officeDocument/2006/relationships/image" Target="../media/image158.wmf"/><Relationship Id="rId3" Type="http://schemas.openxmlformats.org/officeDocument/2006/relationships/image" Target="../media/image157.wmf"/><Relationship Id="rId2" Type="http://schemas.openxmlformats.org/officeDocument/2006/relationships/oleObject" Target="../embeddings/oleObject78.bin"/><Relationship Id="rId1" Type="http://schemas.openxmlformats.org/officeDocument/2006/relationships/image" Target="../media/image156.png"/></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4.xml"/><Relationship Id="rId4" Type="http://schemas.openxmlformats.org/officeDocument/2006/relationships/image" Target="../media/image159.png"/><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oleObject" Target="../embeddings/oleObject79.bin"/></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9.png"/><Relationship Id="rId7" Type="http://schemas.openxmlformats.org/officeDocument/2006/relationships/image" Target="../media/image164.png"/><Relationship Id="rId6" Type="http://schemas.openxmlformats.org/officeDocument/2006/relationships/image" Target="../media/image163.png"/><Relationship Id="rId5" Type="http://schemas.openxmlformats.org/officeDocument/2006/relationships/image" Target="../media/image162.wmf"/><Relationship Id="rId4" Type="http://schemas.openxmlformats.org/officeDocument/2006/relationships/oleObject" Target="../embeddings/oleObject81.bin"/><Relationship Id="rId3" Type="http://schemas.openxmlformats.org/officeDocument/2006/relationships/image" Target="../media/image161.wmf"/><Relationship Id="rId2" Type="http://schemas.openxmlformats.org/officeDocument/2006/relationships/oleObject" Target="../embeddings/oleObject80.bin"/><Relationship Id="rId10" Type="http://schemas.openxmlformats.org/officeDocument/2006/relationships/vmlDrawing" Target="../drawings/vmlDrawing19.vml"/><Relationship Id="rId1" Type="http://schemas.openxmlformats.org/officeDocument/2006/relationships/image" Target="../media/image160.png"/></Relationships>
</file>

<file path=ppt/slides/_rels/slide59.xml.rels><?xml version="1.0" encoding="UTF-8" standalone="yes"?>
<Relationships xmlns="http://schemas.openxmlformats.org/package/2006/relationships"><Relationship Id="rId9" Type="http://schemas.openxmlformats.org/officeDocument/2006/relationships/image" Target="../media/image171.png"/><Relationship Id="rId8" Type="http://schemas.openxmlformats.org/officeDocument/2006/relationships/image" Target="../media/image170.png"/><Relationship Id="rId7" Type="http://schemas.openxmlformats.org/officeDocument/2006/relationships/image" Target="../media/image169.png"/><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wmf"/><Relationship Id="rId3" Type="http://schemas.openxmlformats.org/officeDocument/2006/relationships/oleObject" Target="../embeddings/oleObject83.bin"/><Relationship Id="rId2" Type="http://schemas.openxmlformats.org/officeDocument/2006/relationships/image" Target="../media/image165.wmf"/><Relationship Id="rId12" Type="http://schemas.openxmlformats.org/officeDocument/2006/relationships/vmlDrawing" Target="../drawings/vmlDrawing20.vml"/><Relationship Id="rId11" Type="http://schemas.openxmlformats.org/officeDocument/2006/relationships/slideLayout" Target="../slideLayouts/slideLayout2.xml"/><Relationship Id="rId10" Type="http://schemas.openxmlformats.org/officeDocument/2006/relationships/image" Target="../media/image163.png"/><Relationship Id="rId1" Type="http://schemas.openxmlformats.org/officeDocument/2006/relationships/oleObject" Target="../embeddings/oleObject8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image" Target="../media/image1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hidden="1"/>
          <p:cNvSpPr>
            <a:spLocks noGrp="1" noChangeArrowheads="1"/>
          </p:cNvSpPr>
          <p:nvPr>
            <p:ph type="title"/>
          </p:nvPr>
        </p:nvSpPr>
        <p:spPr bwMode="auto">
          <a:xfrm>
            <a:off x="1524001" y="115889"/>
            <a:ext cx="5338763" cy="796925"/>
          </a:xfrm>
          <a:prstGeom prst="rect">
            <a:avLst/>
          </a:prstGeom>
          <a:solidFill>
            <a:srgbClr val="FFFFFF"/>
          </a:solidFill>
          <a:ln>
            <a:solidFill>
              <a:srgbClr val="000000"/>
            </a:solidFill>
            <a:miter lim="800000"/>
          </a:ln>
        </p:spPr>
        <p:txBody>
          <a:bodyPr vert="horz" wrap="square" lIns="91440" tIns="45720" rIns="91440" bIns="45720" numCol="1" anchor="ctr" anchorCtr="0" compatLnSpc="1"/>
          <a:lstStyle/>
          <a:p>
            <a:pPr eaLnBrk="1" hangingPunct="1"/>
            <a:endParaRPr lang="en-US" altLang="zh-CN"/>
          </a:p>
        </p:txBody>
      </p:sp>
      <p:sp>
        <p:nvSpPr>
          <p:cNvPr id="5123" name="Text Box 15"/>
          <p:cNvSpPr txBox="1">
            <a:spLocks noChangeArrowheads="1"/>
          </p:cNvSpPr>
          <p:nvPr/>
        </p:nvSpPr>
        <p:spPr bwMode="auto">
          <a:xfrm>
            <a:off x="4872038" y="1844675"/>
            <a:ext cx="46085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en-US" altLang="zh-CN"/>
          </a:p>
        </p:txBody>
      </p:sp>
      <p:sp>
        <p:nvSpPr>
          <p:cNvPr id="3082" name="Text Box 16"/>
          <p:cNvSpPr txBox="1">
            <a:spLocks noChangeArrowheads="1"/>
          </p:cNvSpPr>
          <p:nvPr/>
        </p:nvSpPr>
        <p:spPr bwMode="auto">
          <a:xfrm>
            <a:off x="1290638" y="2697163"/>
            <a:ext cx="93964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sz="3200">
                <a:solidFill>
                  <a:schemeClr val="tx1"/>
                </a:solidFill>
                <a:latin typeface="Arial" panose="020B0604020202020204" pitchFamily="34" charset="0"/>
                <a:ea typeface="宋体" panose="02010600030101010101" pitchFamily="2" charset="-122"/>
              </a:defRPr>
            </a:lvl1pPr>
            <a:lvl2pPr marL="742950" indent="-285750" algn="ctr" eaLnBrk="0" hangingPunct="0">
              <a:defRPr sz="3200">
                <a:solidFill>
                  <a:schemeClr val="tx1"/>
                </a:solidFill>
                <a:latin typeface="Arial" panose="020B0604020202020204" pitchFamily="34" charset="0"/>
                <a:ea typeface="宋体" panose="02010600030101010101" pitchFamily="2" charset="-122"/>
              </a:defRPr>
            </a:lvl2pPr>
            <a:lvl3pPr marL="1143000" indent="-228600" algn="ctr" eaLnBrk="0" hangingPunct="0">
              <a:defRPr sz="3200">
                <a:solidFill>
                  <a:schemeClr val="tx1"/>
                </a:solidFill>
                <a:latin typeface="Arial" panose="020B0604020202020204" pitchFamily="34" charset="0"/>
                <a:ea typeface="宋体" panose="02010600030101010101" pitchFamily="2" charset="-122"/>
              </a:defRPr>
            </a:lvl3pPr>
            <a:lvl4pPr marL="1600200" indent="-228600" algn="ctr" eaLnBrk="0" hangingPunct="0">
              <a:defRPr sz="3200">
                <a:solidFill>
                  <a:schemeClr val="tx1"/>
                </a:solidFill>
                <a:latin typeface="Arial" panose="020B0604020202020204" pitchFamily="34" charset="0"/>
                <a:ea typeface="宋体" panose="02010600030101010101" pitchFamily="2" charset="-122"/>
              </a:defRPr>
            </a:lvl4pPr>
            <a:lvl5pPr marL="2057400" indent="-228600" algn="ctr" eaLnBrk="0" hangingPunct="0">
              <a:defRPr sz="32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zh-CN" altLang="en-US" sz="4400"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第</a:t>
            </a:r>
            <a:r>
              <a:rPr lang="en-US" altLang="zh-CN" sz="4400"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2</a:t>
            </a:r>
            <a:r>
              <a:rPr lang="zh-CN" altLang="en-US" sz="4400"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rPr>
              <a:t>章 贝叶斯决策理论</a:t>
            </a:r>
            <a:endParaRPr lang="en-US" altLang="zh-CN" sz="4400" dirty="0">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endParaRPr>
          </a:p>
        </p:txBody>
      </p:sp>
    </p:spTree>
  </p:cSld>
  <p:clrMapOvr>
    <a:masterClrMapping/>
  </p:clrMapOvr>
  <p:transition advTm="762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5"/>
          <p:cNvGraphicFramePr>
            <a:graphicFrameLocks noGrp="1"/>
          </p:cNvGraphicFramePr>
          <p:nvPr/>
        </p:nvGraphicFramePr>
        <p:xfrm>
          <a:off x="1063321" y="917574"/>
          <a:ext cx="5041900" cy="487368"/>
        </p:xfrm>
        <a:graphic>
          <a:graphicData uri="http://schemas.openxmlformats.org/drawingml/2006/table">
            <a:tbl>
              <a:tblPr/>
              <a:tblGrid>
                <a:gridCol w="5041900"/>
              </a:tblGrid>
              <a:tr h="487363">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a:t>
                      </a:r>
                      <a:r>
                        <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4</a:t>
                      </a: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）全概率公式</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4345" name="Rectangle 11"/>
          <p:cNvSpPr>
            <a:spLocks noChangeArrowheads="1"/>
          </p:cNvSpPr>
          <p:nvPr/>
        </p:nvSpPr>
        <p:spPr bwMode="auto">
          <a:xfrm>
            <a:off x="3833814" y="3726321"/>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14346" name="文本框 19"/>
          <p:cNvSpPr txBox="1">
            <a:spLocks noChangeArrowheads="1"/>
          </p:cNvSpPr>
          <p:nvPr/>
        </p:nvSpPr>
        <p:spPr bwMode="auto">
          <a:xfrm>
            <a:off x="1775520" y="3418835"/>
            <a:ext cx="3840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a:latin typeface="楷体_GB2312" pitchFamily="49" charset="-122"/>
                <a:ea typeface="楷体_GB2312" pitchFamily="49" charset="-122"/>
              </a:rPr>
              <a:t>函数形式及参数已知或可以估计</a:t>
            </a:r>
            <a:endParaRPr lang="zh-CN" altLang="en-US" sz="2000" dirty="0">
              <a:latin typeface="楷体_GB2312" pitchFamily="49" charset="-122"/>
              <a:ea typeface="楷体_GB2312" pitchFamily="49" charset="-122"/>
            </a:endParaRPr>
          </a:p>
        </p:txBody>
      </p:sp>
      <p:graphicFrame>
        <p:nvGraphicFramePr>
          <p:cNvPr id="12" name="Group 5"/>
          <p:cNvGraphicFramePr>
            <a:graphicFrameLocks noGrp="1"/>
          </p:cNvGraphicFramePr>
          <p:nvPr/>
        </p:nvGraphicFramePr>
        <p:xfrm>
          <a:off x="1097799" y="2839276"/>
          <a:ext cx="5041900" cy="487366"/>
        </p:xfrm>
        <a:graphic>
          <a:graphicData uri="http://schemas.openxmlformats.org/drawingml/2006/table">
            <a:tbl>
              <a:tblPr/>
              <a:tblGrid>
                <a:gridCol w="5041900"/>
              </a:tblGrid>
              <a:tr h="487362">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a:t>
                      </a:r>
                      <a:r>
                        <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5</a:t>
                      </a: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）贝叶斯公式</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563" marB="45563"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4353" name="Rectangle 2"/>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cxnSp>
        <p:nvCxnSpPr>
          <p:cNvPr id="26" name="直接箭头连接符 25"/>
          <p:cNvCxnSpPr/>
          <p:nvPr/>
        </p:nvCxnSpPr>
        <p:spPr bwMode="auto">
          <a:xfrm flipH="1" flipV="1">
            <a:off x="4367213" y="3789363"/>
            <a:ext cx="215900" cy="393700"/>
          </a:xfrm>
          <a:prstGeom prst="straightConnector1">
            <a:avLst/>
          </a:prstGeom>
          <a:ln w="38100">
            <a:headEnd type="none" w="med" len="med"/>
            <a:tailEnd type="triangle"/>
          </a:ln>
        </p:spPr>
        <p:style>
          <a:lnRef idx="1">
            <a:schemeClr val="dk1"/>
          </a:lnRef>
          <a:fillRef idx="0">
            <a:schemeClr val="dk1"/>
          </a:fillRef>
          <a:effectRef idx="0">
            <a:schemeClr val="dk1"/>
          </a:effectRef>
          <a:fontRef idx="minor">
            <a:schemeClr val="tx1"/>
          </a:fontRef>
        </p:style>
      </p:cxnSp>
      <p:sp>
        <p:nvSpPr>
          <p:cNvPr id="32" name="箭头: 圆角右 31"/>
          <p:cNvSpPr/>
          <p:nvPr/>
        </p:nvSpPr>
        <p:spPr bwMode="auto">
          <a:xfrm rot="10800000" flipH="1">
            <a:off x="6473825" y="5183188"/>
            <a:ext cx="647700" cy="647700"/>
          </a:xfrm>
          <a:prstGeom prst="bentArrow">
            <a:avLst>
              <a:gd name="adj1" fmla="val 22425"/>
              <a:gd name="adj2" fmla="val 22915"/>
              <a:gd name="adj3" fmla="val 23717"/>
              <a:gd name="adj4" fmla="val 15824"/>
            </a:avLst>
          </a:prstGeom>
          <a:solidFill>
            <a:schemeClr val="accent1"/>
          </a:solidFill>
          <a:ln w="9525" cap="flat" cmpd="sng" algn="ctr">
            <a:solidFill>
              <a:schemeClr val="tx1"/>
            </a:solidFill>
            <a:prstDash val="solid"/>
            <a:round/>
            <a:headEnd type="none" w="med" len="med"/>
            <a:tailEnd type="none" w="med" len="med"/>
          </a:ln>
          <a:effectLst/>
        </p:spPr>
        <p:txBody>
          <a:bodyPr/>
          <a:lstStyle/>
          <a:p>
            <a:pPr algn="ctr" eaLnBrk="1" hangingPunct="1">
              <a:defRPr/>
            </a:pPr>
            <a:endParaRPr lang="zh-CN" altLang="en-US" sz="3200">
              <a:latin typeface="Arial" panose="020B0604020202020204" pitchFamily="34" charset="0"/>
              <a:ea typeface="宋体" panose="02010600030101010101" pitchFamily="2" charset="-122"/>
            </a:endParaRPr>
          </a:p>
        </p:txBody>
      </p:sp>
      <p:sp>
        <p:nvSpPr>
          <p:cNvPr id="14357" name="文本框 32"/>
          <p:cNvSpPr txBox="1">
            <a:spLocks noChangeArrowheads="1"/>
          </p:cNvSpPr>
          <p:nvPr/>
        </p:nvSpPr>
        <p:spPr bwMode="auto">
          <a:xfrm>
            <a:off x="7280275" y="5484813"/>
            <a:ext cx="2374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楷体_GB2312" pitchFamily="49" charset="-122"/>
                <a:ea typeface="楷体_GB2312" pitchFamily="49" charset="-122"/>
              </a:rPr>
              <a:t>分类判决的依据</a:t>
            </a:r>
            <a:endParaRPr lang="zh-CN" altLang="en-US" sz="2000">
              <a:latin typeface="楷体_GB2312" pitchFamily="49" charset="-122"/>
              <a:ea typeface="楷体_GB2312" pitchFamily="49" charset="-122"/>
            </a:endParaRPr>
          </a:p>
        </p:txBody>
      </p:sp>
      <p:sp>
        <p:nvSpPr>
          <p:cNvPr id="17" name="文本框 16"/>
          <p:cNvSpPr txBox="1">
            <a:spLocks noRot="1" noChangeAspect="1" noMove="1" noResize="1" noEditPoints="1" noAdjustHandles="1" noChangeArrowheads="1" noChangeShapeType="1" noTextEdit="1"/>
          </p:cNvSpPr>
          <p:nvPr/>
        </p:nvSpPr>
        <p:spPr>
          <a:xfrm>
            <a:off x="4186915" y="1485463"/>
            <a:ext cx="3565269" cy="953851"/>
          </a:xfrm>
          <a:prstGeom prst="rect">
            <a:avLst/>
          </a:prstGeom>
          <a:blipFill rotWithShape="0">
            <a:blip r:embed="rId1"/>
            <a:stretch>
              <a:fillRect/>
            </a:stretch>
          </a:blipFill>
        </p:spPr>
        <p:txBody>
          <a:bodyPr/>
          <a:lstStyle/>
          <a:p>
            <a:pPr>
              <a:defRPr/>
            </a:pPr>
            <a:r>
              <a:rPr lang="zh-CN" altLang="en-US">
                <a:noFill/>
              </a:rPr>
              <a:t> </a:t>
            </a:r>
            <a:endParaRPr lang="zh-CN" altLang="en-US">
              <a:noFill/>
            </a:endParaRPr>
          </a:p>
        </p:txBody>
      </p:sp>
      <p:sp>
        <p:nvSpPr>
          <p:cNvPr id="6" name="矩形 5"/>
          <p:cNvSpPr>
            <a:spLocks noRot="1" noChangeAspect="1" noMove="1" noResize="1" noEditPoints="1" noAdjustHandles="1" noChangeArrowheads="1" noChangeShapeType="1" noTextEdit="1"/>
          </p:cNvSpPr>
          <p:nvPr/>
        </p:nvSpPr>
        <p:spPr>
          <a:xfrm>
            <a:off x="3101807" y="4018724"/>
            <a:ext cx="6102424" cy="956159"/>
          </a:xfrm>
          <a:prstGeom prst="rect">
            <a:avLst/>
          </a:prstGeom>
          <a:blipFill rotWithShape="0">
            <a:blip r:embed="rId2"/>
            <a:stretch>
              <a:fillRect/>
            </a:stretch>
          </a:blipFill>
        </p:spPr>
        <p:txBody>
          <a:bodyPr/>
          <a:lstStyle/>
          <a:p>
            <a:pPr>
              <a:defRPr/>
            </a:pPr>
            <a:r>
              <a:rPr lang="zh-CN" altLang="en-US">
                <a:noFill/>
              </a:rPr>
              <a:t> </a:t>
            </a:r>
            <a:endParaRPr lang="zh-CN" altLang="en-US">
              <a:noFill/>
            </a:endParaRPr>
          </a:p>
        </p:txBody>
      </p:sp>
      <p:sp>
        <p:nvSpPr>
          <p:cNvPr id="14" name="Text Box 318"/>
          <p:cNvSpPr txBox="1">
            <a:spLocks noChangeArrowheads="1"/>
          </p:cNvSpPr>
          <p:nvPr/>
        </p:nvSpPr>
        <p:spPr bwMode="auto">
          <a:xfrm>
            <a:off x="695400" y="157958"/>
            <a:ext cx="543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dirty="0">
                <a:solidFill>
                  <a:srgbClr val="990033"/>
                </a:solidFill>
                <a:latin typeface="楷体_GB2312" pitchFamily="49" charset="-122"/>
                <a:ea typeface="楷体_GB2312" pitchFamily="49" charset="-122"/>
              </a:rPr>
              <a:t>【</a:t>
            </a:r>
            <a:r>
              <a:rPr lang="zh-CN" altLang="en-US" sz="3600" dirty="0">
                <a:solidFill>
                  <a:srgbClr val="990033"/>
                </a:solidFill>
                <a:latin typeface="楷体_GB2312" pitchFamily="49" charset="-122"/>
                <a:ea typeface="楷体_GB2312" pitchFamily="49" charset="-122"/>
              </a:rPr>
              <a:t>相关概念</a:t>
            </a:r>
            <a:r>
              <a:rPr lang="en-US" altLang="zh-CN" sz="3600" dirty="0">
                <a:solidFill>
                  <a:srgbClr val="990033"/>
                </a:solidFill>
                <a:latin typeface="楷体_GB2312" pitchFamily="49" charset="-122"/>
                <a:ea typeface="楷体_GB2312" pitchFamily="49" charset="-122"/>
              </a:rPr>
              <a:t>】</a:t>
            </a:r>
            <a:endParaRPr lang="en-US" altLang="zh-CN" sz="3600" dirty="0">
              <a:solidFill>
                <a:srgbClr val="990033"/>
              </a:solidFill>
              <a:latin typeface="楷体_GB2312" pitchFamily="49" charset="-122"/>
              <a:ea typeface="楷体_GB2312"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5"/>
          <p:cNvGraphicFramePr>
            <a:graphicFrameLocks noGrp="1"/>
          </p:cNvGraphicFramePr>
          <p:nvPr/>
        </p:nvGraphicFramePr>
        <p:xfrm>
          <a:off x="1774825" y="1192213"/>
          <a:ext cx="5041900" cy="487366"/>
        </p:xfrm>
        <a:graphic>
          <a:graphicData uri="http://schemas.openxmlformats.org/drawingml/2006/table">
            <a:tbl>
              <a:tblPr/>
              <a:tblGrid>
                <a:gridCol w="5041900"/>
              </a:tblGrid>
              <a:tr h="487362">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先验概率</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563" marB="45563"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5369" name="Rectangle 11"/>
          <p:cNvSpPr>
            <a:spLocks noChangeArrowheads="1"/>
          </p:cNvSpPr>
          <p:nvPr/>
        </p:nvSpPr>
        <p:spPr bwMode="auto">
          <a:xfrm>
            <a:off x="3833814" y="3726321"/>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12" name="Group 5"/>
          <p:cNvGraphicFramePr>
            <a:graphicFrameLocks noGrp="1"/>
          </p:cNvGraphicFramePr>
          <p:nvPr/>
        </p:nvGraphicFramePr>
        <p:xfrm>
          <a:off x="1847851" y="3683000"/>
          <a:ext cx="5040313" cy="487368"/>
        </p:xfrm>
        <a:graphic>
          <a:graphicData uri="http://schemas.openxmlformats.org/drawingml/2006/table">
            <a:tbl>
              <a:tblPr/>
              <a:tblGrid>
                <a:gridCol w="5040313"/>
              </a:tblGrid>
              <a:tr h="487363">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后验概率</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36" marR="91436"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5376" name="Rectangle 2"/>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15377" name="矩形 4"/>
          <p:cNvSpPr>
            <a:spLocks noChangeArrowheads="1"/>
          </p:cNvSpPr>
          <p:nvPr/>
        </p:nvSpPr>
        <p:spPr bwMode="auto">
          <a:xfrm>
            <a:off x="1774825" y="1690689"/>
            <a:ext cx="8642350" cy="706437"/>
          </a:xfrm>
          <a:prstGeom prst="rect">
            <a:avLst/>
          </a:prstGeom>
          <a:solidFill>
            <a:schemeClr val="accent1"/>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latin typeface="微软雅黑" panose="020B0503020204020204" pitchFamily="34" charset="-122"/>
                <a:ea typeface="微软雅黑" panose="020B0503020204020204" pitchFamily="34" charset="-122"/>
              </a:rPr>
              <a:t>事件尚未发生，要求事件发生的可能性大小。</a:t>
            </a:r>
            <a:endParaRPr lang="zh-CN" altLang="en-US">
              <a:latin typeface="微软雅黑" panose="020B0503020204020204" pitchFamily="34" charset="-122"/>
              <a:ea typeface="微软雅黑" panose="020B0503020204020204" pitchFamily="34" charset="-122"/>
            </a:endParaRPr>
          </a:p>
        </p:txBody>
      </p:sp>
      <p:sp>
        <p:nvSpPr>
          <p:cNvPr id="15378" name="矩形 20"/>
          <p:cNvSpPr>
            <a:spLocks noChangeArrowheads="1"/>
          </p:cNvSpPr>
          <p:nvPr/>
        </p:nvSpPr>
        <p:spPr bwMode="auto">
          <a:xfrm>
            <a:off x="1836738" y="4183064"/>
            <a:ext cx="8640762" cy="1038225"/>
          </a:xfrm>
          <a:prstGeom prst="rect">
            <a:avLst/>
          </a:prstGeom>
          <a:solidFill>
            <a:schemeClr val="accent1"/>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latin typeface="微软雅黑" panose="020B0503020204020204" pitchFamily="34" charset="-122"/>
                <a:ea typeface="微软雅黑" panose="020B0503020204020204" pitchFamily="34" charset="-122"/>
              </a:rPr>
              <a:t>事件已经发生，追求事件发生的原因</a:t>
            </a:r>
            <a:endParaRPr lang="en-US" altLang="zh-CN">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a:latin typeface="微软雅黑" panose="020B0503020204020204" pitchFamily="34" charset="-122"/>
                <a:ea typeface="微软雅黑" panose="020B0503020204020204" pitchFamily="34" charset="-122"/>
              </a:rPr>
              <a:t>评估由某个因素引发事件的可能性的大小</a:t>
            </a:r>
            <a:endParaRPr lang="zh-CN" altLang="en-US">
              <a:latin typeface="微软雅黑" panose="020B0503020204020204" pitchFamily="34" charset="-122"/>
              <a:ea typeface="微软雅黑" panose="020B0503020204020204" pitchFamily="34" charset="-122"/>
            </a:endParaRPr>
          </a:p>
        </p:txBody>
      </p:sp>
      <p:sp>
        <p:nvSpPr>
          <p:cNvPr id="15379" name="矩形 10"/>
          <p:cNvSpPr>
            <a:spLocks noChangeArrowheads="1"/>
          </p:cNvSpPr>
          <p:nvPr/>
        </p:nvSpPr>
        <p:spPr bwMode="auto">
          <a:xfrm>
            <a:off x="4640264" y="5957888"/>
            <a:ext cx="49609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rPr>
              <a:t>考虑了一个事实之后的条件概率</a:t>
            </a:r>
            <a:endParaRPr lang="en-US" altLang="zh-CN" sz="2400">
              <a:latin typeface="微软雅黑" panose="020B0503020204020204" pitchFamily="34" charset="-122"/>
              <a:ea typeface="微软雅黑" panose="020B0503020204020204" pitchFamily="34" charset="-122"/>
            </a:endParaRPr>
          </a:p>
          <a:p>
            <a:pPr>
              <a:spcBef>
                <a:spcPct val="0"/>
              </a:spcBef>
              <a:buFontTx/>
              <a:buNone/>
            </a:pPr>
            <a:r>
              <a:rPr lang="zh-CN" altLang="en-US" sz="2400">
                <a:latin typeface="微软雅黑" panose="020B0503020204020204" pitchFamily="34" charset="-122"/>
                <a:ea typeface="微软雅黑" panose="020B0503020204020204" pitchFamily="34" charset="-122"/>
              </a:rPr>
              <a:t>后验概率的计算以先验概率为基础</a:t>
            </a:r>
            <a:endParaRPr lang="zh-CN" altLang="en-US" sz="2200">
              <a:latin typeface="楷体_GB2312" pitchFamily="49" charset="-122"/>
              <a:ea typeface="楷体_GB2312" pitchFamily="49" charset="-122"/>
            </a:endParaRPr>
          </a:p>
        </p:txBody>
      </p:sp>
      <p:sp>
        <p:nvSpPr>
          <p:cNvPr id="15380" name="箭头: 上 12"/>
          <p:cNvSpPr>
            <a:spLocks noChangeArrowheads="1"/>
          </p:cNvSpPr>
          <p:nvPr/>
        </p:nvSpPr>
        <p:spPr bwMode="auto">
          <a:xfrm>
            <a:off x="8116889" y="1076325"/>
            <a:ext cx="288925" cy="579438"/>
          </a:xfrm>
          <a:prstGeom prst="upArrow">
            <a:avLst>
              <a:gd name="adj1" fmla="val 50000"/>
              <a:gd name="adj2" fmla="val 49785"/>
            </a:avLst>
          </a:prstGeom>
          <a:solidFill>
            <a:srgbClr val="FF0000"/>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p>
        </p:txBody>
      </p:sp>
      <p:sp>
        <p:nvSpPr>
          <p:cNvPr id="15381" name="箭头: 上 22"/>
          <p:cNvSpPr>
            <a:spLocks noChangeArrowheads="1"/>
          </p:cNvSpPr>
          <p:nvPr/>
        </p:nvSpPr>
        <p:spPr bwMode="auto">
          <a:xfrm rot="10800000">
            <a:off x="5819776" y="5375275"/>
            <a:ext cx="288925" cy="579438"/>
          </a:xfrm>
          <a:prstGeom prst="upArrow">
            <a:avLst>
              <a:gd name="adj1" fmla="val 50000"/>
              <a:gd name="adj2" fmla="val 49785"/>
            </a:avLst>
          </a:prstGeom>
          <a:solidFill>
            <a:srgbClr val="FF0000"/>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p>
        </p:txBody>
      </p:sp>
      <p:sp>
        <p:nvSpPr>
          <p:cNvPr id="15382" name="矩形 23"/>
          <p:cNvSpPr>
            <a:spLocks noChangeArrowheads="1"/>
          </p:cNvSpPr>
          <p:nvPr/>
        </p:nvSpPr>
        <p:spPr bwMode="auto">
          <a:xfrm>
            <a:off x="6816726" y="533401"/>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rPr>
              <a:t>由以往的经验得到</a:t>
            </a:r>
            <a:endParaRPr lang="zh-CN" altLang="en-US" sz="2200">
              <a:latin typeface="楷体_GB2312" pitchFamily="49" charset="-122"/>
              <a:ea typeface="楷体_GB2312" pitchFamily="49" charset="-122"/>
            </a:endParaRPr>
          </a:p>
        </p:txBody>
      </p:sp>
      <p:sp>
        <p:nvSpPr>
          <p:cNvPr id="15383" name="箭头: 上 24"/>
          <p:cNvSpPr>
            <a:spLocks noChangeArrowheads="1"/>
          </p:cNvSpPr>
          <p:nvPr/>
        </p:nvSpPr>
        <p:spPr bwMode="auto">
          <a:xfrm>
            <a:off x="5591176" y="2749551"/>
            <a:ext cx="288925" cy="581025"/>
          </a:xfrm>
          <a:prstGeom prst="upArrow">
            <a:avLst>
              <a:gd name="adj1" fmla="val 50000"/>
              <a:gd name="adj2" fmla="val 49921"/>
            </a:avLst>
          </a:prstGeom>
          <a:solidFill>
            <a:srgbClr val="FF0000"/>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p>
        </p:txBody>
      </p:sp>
      <p:sp>
        <p:nvSpPr>
          <p:cNvPr id="15384" name="箭头: 上 28"/>
          <p:cNvSpPr>
            <a:spLocks noChangeArrowheads="1"/>
          </p:cNvSpPr>
          <p:nvPr/>
        </p:nvSpPr>
        <p:spPr bwMode="auto">
          <a:xfrm rot="10800000">
            <a:off x="6157914" y="2759075"/>
            <a:ext cx="287337" cy="579438"/>
          </a:xfrm>
          <a:prstGeom prst="upArrow">
            <a:avLst>
              <a:gd name="adj1" fmla="val 50000"/>
              <a:gd name="adj2" fmla="val 50060"/>
            </a:avLst>
          </a:prstGeom>
          <a:solidFill>
            <a:srgbClr val="FF0000"/>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p>
        </p:txBody>
      </p:sp>
      <p:sp>
        <p:nvSpPr>
          <p:cNvPr id="15385" name="矩形 30"/>
          <p:cNvSpPr>
            <a:spLocks noChangeArrowheads="1"/>
          </p:cNvSpPr>
          <p:nvPr/>
        </p:nvSpPr>
        <p:spPr bwMode="auto">
          <a:xfrm>
            <a:off x="3895726" y="2832101"/>
            <a:ext cx="14144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rPr>
              <a:t>由因求果</a:t>
            </a:r>
            <a:endParaRPr lang="zh-CN" altLang="en-US" sz="2200">
              <a:latin typeface="楷体_GB2312" pitchFamily="49" charset="-122"/>
              <a:ea typeface="楷体_GB2312" pitchFamily="49" charset="-122"/>
            </a:endParaRPr>
          </a:p>
        </p:txBody>
      </p:sp>
      <p:sp>
        <p:nvSpPr>
          <p:cNvPr id="15386" name="矩形 33"/>
          <p:cNvSpPr>
            <a:spLocks noChangeArrowheads="1"/>
          </p:cNvSpPr>
          <p:nvPr/>
        </p:nvSpPr>
        <p:spPr bwMode="auto">
          <a:xfrm>
            <a:off x="6700838" y="2847976"/>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rPr>
              <a:t>执果寻因</a:t>
            </a:r>
            <a:endParaRPr lang="zh-CN" altLang="en-US" sz="2200">
              <a:latin typeface="楷体_GB2312" pitchFamily="49" charset="-122"/>
              <a:ea typeface="楷体_GB2312" pitchFamily="49" charset="-122"/>
            </a:endParaRPr>
          </a:p>
        </p:txBody>
      </p:sp>
      <p:sp>
        <p:nvSpPr>
          <p:cNvPr id="17" name="Text Box 318"/>
          <p:cNvSpPr txBox="1">
            <a:spLocks noChangeArrowheads="1"/>
          </p:cNvSpPr>
          <p:nvPr/>
        </p:nvSpPr>
        <p:spPr bwMode="auto">
          <a:xfrm>
            <a:off x="695400" y="157958"/>
            <a:ext cx="543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dirty="0">
                <a:solidFill>
                  <a:srgbClr val="990033"/>
                </a:solidFill>
                <a:latin typeface="楷体_GB2312" pitchFamily="49" charset="-122"/>
                <a:ea typeface="楷体_GB2312" pitchFamily="49" charset="-122"/>
              </a:rPr>
              <a:t>【</a:t>
            </a:r>
            <a:r>
              <a:rPr lang="zh-CN" altLang="en-US" sz="3600" dirty="0">
                <a:solidFill>
                  <a:srgbClr val="990033"/>
                </a:solidFill>
                <a:latin typeface="楷体_GB2312" pitchFamily="49" charset="-122"/>
                <a:ea typeface="楷体_GB2312" pitchFamily="49" charset="-122"/>
              </a:rPr>
              <a:t>相关概念</a:t>
            </a:r>
            <a:r>
              <a:rPr lang="en-US" altLang="zh-CN" sz="3600" dirty="0">
                <a:solidFill>
                  <a:srgbClr val="990033"/>
                </a:solidFill>
                <a:latin typeface="楷体_GB2312" pitchFamily="49" charset="-122"/>
                <a:ea typeface="楷体_GB2312" pitchFamily="49" charset="-122"/>
              </a:rPr>
              <a:t>】</a:t>
            </a:r>
            <a:endParaRPr lang="en-US" altLang="zh-CN" sz="3600" dirty="0">
              <a:solidFill>
                <a:srgbClr val="990033"/>
              </a:solidFill>
              <a:latin typeface="楷体_GB2312" pitchFamily="49" charset="-122"/>
              <a:ea typeface="楷体_GB2312"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WordArt 2"/>
          <p:cNvSpPr>
            <a:spLocks noChangeArrowheads="1" noChangeShapeType="1" noTextEdit="1"/>
          </p:cNvSpPr>
          <p:nvPr/>
        </p:nvSpPr>
        <p:spPr bwMode="auto">
          <a:xfrm>
            <a:off x="4727575" y="404813"/>
            <a:ext cx="2520950" cy="647700"/>
          </a:xfrm>
          <a:prstGeom prst="rect">
            <a:avLst/>
          </a:prstGeom>
        </p:spPr>
        <p:txBody>
          <a:bodyPr wrap="none" fromWordArt="1">
            <a:prstTxWarp prst="textPlain">
              <a:avLst>
                <a:gd name="adj" fmla="val 50000"/>
              </a:avLst>
            </a:prstTxWarp>
          </a:bodyPr>
          <a:lstStyle/>
          <a:p>
            <a:pPr algn="ctr"/>
            <a:r>
              <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rPr>
              <a:t>主要内容</a:t>
            </a:r>
            <a:endPar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endParaRPr>
          </a:p>
        </p:txBody>
      </p:sp>
      <p:sp>
        <p:nvSpPr>
          <p:cNvPr id="16387" name="Rectangle 2"/>
          <p:cNvSpPr>
            <a:spLocks noChangeArrowheads="1"/>
          </p:cNvSpPr>
          <p:nvPr/>
        </p:nvSpPr>
        <p:spPr bwMode="auto">
          <a:xfrm>
            <a:off x="2206626" y="1484313"/>
            <a:ext cx="777716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贝叶斯决策基础知识</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solidFill>
                  <a:srgbClr val="CC0000"/>
                </a:solidFill>
                <a:latin typeface="微软雅黑" panose="020B0503020204020204" pitchFamily="34" charset="-122"/>
                <a:ea typeface="微软雅黑" panose="020B0503020204020204" pitchFamily="34" charset="-122"/>
              </a:rPr>
              <a:t>基于最小错误率的贝叶斯决策</a:t>
            </a:r>
            <a:endParaRPr lang="zh-CN" altLang="en-US">
              <a:solidFill>
                <a:srgbClr val="CC0000"/>
              </a:solidFill>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基于最小风险的贝叶斯决策</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sym typeface="+mn-ea"/>
              </a:rPr>
              <a:t>贝叶斯分类器设计</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正态分布时的统计决策</a:t>
            </a:r>
            <a:endParaRPr lang="en-US" altLang="zh-CN">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小结</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advTm="276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2422526" y="2205039"/>
            <a:ext cx="7345363" cy="2160587"/>
          </a:xfrm>
          <a:prstGeom prst="horizontalScroll">
            <a:avLst>
              <a:gd name="adj" fmla="val 12500"/>
            </a:avLst>
          </a:prstGeom>
          <a:gradFill rotWithShape="1">
            <a:gsLst>
              <a:gs pos="0">
                <a:srgbClr val="5E9EFF"/>
              </a:gs>
              <a:gs pos="39999">
                <a:srgbClr val="85C2FF"/>
              </a:gs>
              <a:gs pos="70000">
                <a:srgbClr val="C4D6EB"/>
              </a:gs>
              <a:gs pos="100000">
                <a:srgbClr val="FFEBFA"/>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b="1">
              <a:ea typeface="楷体_GB2312" pitchFamily="49" charset="-122"/>
            </a:endParaRPr>
          </a:p>
        </p:txBody>
      </p:sp>
      <p:sp>
        <p:nvSpPr>
          <p:cNvPr id="17411" name="Rectangle 3"/>
          <p:cNvSpPr>
            <a:spLocks noChangeArrowheads="1"/>
          </p:cNvSpPr>
          <p:nvPr/>
        </p:nvSpPr>
        <p:spPr bwMode="auto">
          <a:xfrm>
            <a:off x="2208213" y="2636839"/>
            <a:ext cx="76327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75000"/>
              </a:lnSpc>
              <a:spcBef>
                <a:spcPct val="0"/>
              </a:spcBef>
              <a:spcAft>
                <a:spcPct val="50000"/>
              </a:spcAft>
              <a:buClr>
                <a:srgbClr val="0000CC"/>
              </a:buClr>
              <a:buFont typeface="Wingdings" panose="05000000000000000000" pitchFamily="2" charset="2"/>
              <a:buNone/>
            </a:pPr>
            <a:r>
              <a:rPr lang="zh-CN" altLang="en-US" sz="6000" b="1">
                <a:latin typeface="隶书" panose="02010509060101010101" pitchFamily="49" charset="-122"/>
                <a:ea typeface="隶书" panose="02010509060101010101" pitchFamily="49" charset="-122"/>
              </a:rPr>
              <a:t>基于最小错误率的贝叶斯决策</a:t>
            </a:r>
            <a:endParaRPr lang="zh-CN" altLang="en-US" sz="6000" b="1">
              <a:latin typeface="隶书" panose="02010509060101010101" pitchFamily="49" charset="-122"/>
              <a:ea typeface="隶书" panose="02010509060101010101" pitchFamily="49" charset="-122"/>
            </a:endParaRPr>
          </a:p>
        </p:txBody>
      </p:sp>
    </p:spTree>
  </p:cSld>
  <p:clrMapOvr>
    <a:masterClrMapping/>
  </p:clrMapOvr>
  <p:transition advTm="245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基于最小错误率的贝叶斯决策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787490" name="Group 34"/>
          <p:cNvGraphicFramePr>
            <a:graphicFrameLocks noGrp="1"/>
          </p:cNvGraphicFramePr>
          <p:nvPr/>
        </p:nvGraphicFramePr>
        <p:xfrm>
          <a:off x="1847850" y="2565400"/>
          <a:ext cx="1727200" cy="517588"/>
        </p:xfrm>
        <a:graphic>
          <a:graphicData uri="http://schemas.openxmlformats.org/drawingml/2006/table">
            <a:tbl>
              <a:tblPr/>
              <a:tblGrid>
                <a:gridCol w="1727200"/>
              </a:tblGrid>
              <a:tr h="517525">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dirty="0">
                          <a:ln>
                            <a:noFill/>
                          </a:ln>
                          <a:solidFill>
                            <a:schemeClr val="tx1"/>
                          </a:solidFill>
                          <a:effectLst/>
                          <a:latin typeface="楷体_GB2312" pitchFamily="49" charset="-122"/>
                          <a:ea typeface="楷体_GB2312" pitchFamily="49" charset="-122"/>
                        </a:rPr>
                        <a:t>问题：</a:t>
                      </a:r>
                      <a:endParaRPr kumimoji="0" lang="zh-CN" altLang="en-US" sz="2800" b="0" i="0" u="none" strike="noStrike" cap="none" normalizeH="0" baseline="0" dirty="0">
                        <a:ln>
                          <a:noFill/>
                        </a:ln>
                        <a:solidFill>
                          <a:schemeClr val="tx1"/>
                        </a:solidFill>
                        <a:effectLst/>
                        <a:latin typeface="楷体_GB2312" pitchFamily="49" charset="-122"/>
                        <a:ea typeface="楷体_GB2312" pitchFamily="49" charset="-122"/>
                      </a:endParaRPr>
                    </a:p>
                  </a:txBody>
                  <a:tcPr marL="91405" marR="91405" marT="45434" marB="4543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787489" name="Group 33"/>
          <p:cNvGraphicFramePr>
            <a:graphicFrameLocks noGrp="1"/>
          </p:cNvGraphicFramePr>
          <p:nvPr/>
        </p:nvGraphicFramePr>
        <p:xfrm>
          <a:off x="1847850" y="922338"/>
          <a:ext cx="1727200" cy="544512"/>
        </p:xfrm>
        <a:graphic>
          <a:graphicData uri="http://schemas.openxmlformats.org/drawingml/2006/table">
            <a:tbl>
              <a:tblPr/>
              <a:tblGrid>
                <a:gridCol w="1727200"/>
              </a:tblGrid>
              <a:tr h="544512">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0"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已知条件</a:t>
                      </a:r>
                      <a:endParaRPr kumimoji="0" lang="zh-CN" altLang="en-US" sz="2600" b="0"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05" marR="91405"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8447" name="Rectangle 61"/>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endParaRPr lang="zh-CN" altLang="en-US" sz="2200">
              <a:latin typeface="楷体_GB2312" pitchFamily="49" charset="-122"/>
              <a:ea typeface="楷体_GB2312" pitchFamily="49" charset="-122"/>
            </a:endParaRPr>
          </a:p>
        </p:txBody>
      </p:sp>
      <p:sp>
        <p:nvSpPr>
          <p:cNvPr id="18448" name="Rectangle 63"/>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endParaRPr lang="zh-CN" altLang="en-US" sz="2200">
              <a:latin typeface="楷体_GB2312" pitchFamily="49" charset="-122"/>
              <a:ea typeface="楷体_GB2312" pitchFamily="49" charset="-122"/>
            </a:endParaRPr>
          </a:p>
        </p:txBody>
      </p:sp>
      <p:grpSp>
        <p:nvGrpSpPr>
          <p:cNvPr id="18449" name="Group 71"/>
          <p:cNvGrpSpPr/>
          <p:nvPr/>
        </p:nvGrpSpPr>
        <p:grpSpPr bwMode="auto">
          <a:xfrm>
            <a:off x="3803650" y="969963"/>
            <a:ext cx="6738938" cy="4826000"/>
            <a:chOff x="1436" y="611"/>
            <a:chExt cx="4245" cy="3040"/>
          </a:xfrm>
        </p:grpSpPr>
        <p:sp>
          <p:nvSpPr>
            <p:cNvPr id="18467" name="Rectangle 68"/>
            <p:cNvSpPr>
              <a:spLocks noChangeArrowheads="1"/>
            </p:cNvSpPr>
            <p:nvPr/>
          </p:nvSpPr>
          <p:spPr bwMode="auto">
            <a:xfrm>
              <a:off x="1516" y="620"/>
              <a:ext cx="472"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a:latin typeface="楷体_GB2312" pitchFamily="49" charset="-122"/>
                  <a:ea typeface="楷体_GB2312" pitchFamily="49" charset="-122"/>
                </a:rPr>
                <a:t>类别</a:t>
              </a:r>
              <a:endParaRPr lang="zh-CN" altLang="en-US" sz="2200">
                <a:latin typeface="楷体_GB2312" pitchFamily="49" charset="-122"/>
                <a:ea typeface="楷体_GB2312" pitchFamily="49" charset="-122"/>
              </a:endParaRPr>
            </a:p>
          </p:txBody>
        </p:sp>
        <p:sp>
          <p:nvSpPr>
            <p:cNvPr id="18468" name="Rectangle 68"/>
            <p:cNvSpPr>
              <a:spLocks noChangeArrowheads="1"/>
            </p:cNvSpPr>
            <p:nvPr/>
          </p:nvSpPr>
          <p:spPr bwMode="auto">
            <a:xfrm>
              <a:off x="2414" y="615"/>
              <a:ext cx="827"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a:latin typeface="楷体_GB2312" pitchFamily="49" charset="-122"/>
                  <a:ea typeface="楷体_GB2312" pitchFamily="49" charset="-122"/>
                </a:rPr>
                <a:t>先验概率</a:t>
              </a:r>
              <a:endParaRPr lang="zh-CN" altLang="en-US" sz="2200">
                <a:latin typeface="楷体_GB2312" pitchFamily="49" charset="-122"/>
                <a:ea typeface="楷体_GB2312" pitchFamily="49" charset="-122"/>
              </a:endParaRPr>
            </a:p>
          </p:txBody>
        </p:sp>
        <p:sp>
          <p:nvSpPr>
            <p:cNvPr id="18469" name="Rectangle 68"/>
            <p:cNvSpPr>
              <a:spLocks noChangeArrowheads="1"/>
            </p:cNvSpPr>
            <p:nvPr/>
          </p:nvSpPr>
          <p:spPr bwMode="auto">
            <a:xfrm>
              <a:off x="3712" y="611"/>
              <a:ext cx="1360"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a:latin typeface="楷体_GB2312" pitchFamily="49" charset="-122"/>
                  <a:ea typeface="楷体_GB2312" pitchFamily="49" charset="-122"/>
                </a:rPr>
                <a:t>类条件概率密度</a:t>
              </a:r>
              <a:endParaRPr lang="zh-CN" altLang="en-US" sz="2200">
                <a:latin typeface="楷体_GB2312" pitchFamily="49" charset="-122"/>
                <a:ea typeface="楷体_GB2312" pitchFamily="49" charset="-122"/>
              </a:endParaRPr>
            </a:p>
          </p:txBody>
        </p:sp>
        <p:sp>
          <p:nvSpPr>
            <p:cNvPr id="18470" name="Rectangle 68"/>
            <p:cNvSpPr>
              <a:spLocks noChangeArrowheads="1"/>
            </p:cNvSpPr>
            <p:nvPr/>
          </p:nvSpPr>
          <p:spPr bwMode="auto">
            <a:xfrm>
              <a:off x="1486" y="1650"/>
              <a:ext cx="3315"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dirty="0">
                  <a:latin typeface="楷体_GB2312" pitchFamily="49" charset="-122"/>
                  <a:ea typeface="楷体_GB2312" pitchFamily="49" charset="-122"/>
                </a:rPr>
                <a:t>设计一个具有最小误分概率的两类分类器</a:t>
              </a:r>
              <a:endParaRPr lang="zh-CN" altLang="en-US" sz="2200" dirty="0">
                <a:latin typeface="楷体_GB2312" pitchFamily="49" charset="-122"/>
                <a:ea typeface="楷体_GB2312" pitchFamily="49" charset="-122"/>
              </a:endParaRPr>
            </a:p>
          </p:txBody>
        </p:sp>
        <p:sp>
          <p:nvSpPr>
            <p:cNvPr id="18471" name="Rectangle 68"/>
            <p:cNvSpPr>
              <a:spLocks noChangeArrowheads="1"/>
            </p:cNvSpPr>
            <p:nvPr/>
          </p:nvSpPr>
          <p:spPr bwMode="auto">
            <a:xfrm>
              <a:off x="1436" y="2089"/>
              <a:ext cx="3122"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a:latin typeface="楷体_GB2312" pitchFamily="49" charset="-122"/>
                  <a:ea typeface="楷体_GB2312" pitchFamily="49" charset="-122"/>
                </a:rPr>
                <a:t>设观测样本为</a:t>
              </a:r>
              <a:r>
                <a:rPr lang="en-US" altLang="zh-CN" sz="2200">
                  <a:latin typeface="楷体_GB2312" pitchFamily="49" charset="-122"/>
                  <a:ea typeface="楷体_GB2312" pitchFamily="49" charset="-122"/>
                </a:rPr>
                <a:t>X</a:t>
              </a:r>
              <a:r>
                <a:rPr lang="zh-CN" altLang="en-US" sz="2200">
                  <a:latin typeface="楷体_GB2312" pitchFamily="49" charset="-122"/>
                  <a:ea typeface="楷体_GB2312" pitchFamily="49" charset="-122"/>
                </a:rPr>
                <a:t>，则</a:t>
              </a:r>
              <a:r>
                <a:rPr lang="en-US" altLang="zh-CN" sz="2200">
                  <a:latin typeface="楷体_GB2312" pitchFamily="49" charset="-122"/>
                  <a:ea typeface="楷体_GB2312" pitchFamily="49" charset="-122"/>
                </a:rPr>
                <a:t>X</a:t>
              </a:r>
              <a:r>
                <a:rPr lang="zh-CN" altLang="en-US" sz="2200">
                  <a:latin typeface="楷体_GB2312" pitchFamily="49" charset="-122"/>
                  <a:ea typeface="楷体_GB2312" pitchFamily="49" charset="-122"/>
                </a:rPr>
                <a:t>的全概率密度为</a:t>
              </a:r>
              <a:endParaRPr lang="zh-CN" altLang="en-US" sz="2200">
                <a:latin typeface="楷体_GB2312" pitchFamily="49" charset="-122"/>
                <a:ea typeface="楷体_GB2312" pitchFamily="49" charset="-122"/>
              </a:endParaRPr>
            </a:p>
          </p:txBody>
        </p:sp>
        <p:sp>
          <p:nvSpPr>
            <p:cNvPr id="18472" name="Rectangle 68"/>
            <p:cNvSpPr>
              <a:spLocks noChangeArrowheads="1"/>
            </p:cNvSpPr>
            <p:nvPr/>
          </p:nvSpPr>
          <p:spPr bwMode="auto">
            <a:xfrm>
              <a:off x="1516" y="2797"/>
              <a:ext cx="2364"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200">
                  <a:latin typeface="楷体_GB2312" pitchFamily="49" charset="-122"/>
                  <a:ea typeface="楷体_GB2312" pitchFamily="49" charset="-122"/>
                </a:rPr>
                <a:t>X</a:t>
              </a:r>
              <a:r>
                <a:rPr lang="zh-CN" altLang="en-US" sz="2200">
                  <a:latin typeface="楷体_GB2312" pitchFamily="49" charset="-122"/>
                  <a:ea typeface="楷体_GB2312" pitchFamily="49" charset="-122"/>
                </a:rPr>
                <a:t>属于两个类别的后验概率为</a:t>
              </a:r>
              <a:endParaRPr lang="zh-CN" altLang="en-US" sz="2200">
                <a:latin typeface="楷体_GB2312" pitchFamily="49" charset="-122"/>
                <a:ea typeface="楷体_GB2312" pitchFamily="49" charset="-122"/>
              </a:endParaRPr>
            </a:p>
          </p:txBody>
        </p:sp>
        <p:sp>
          <p:nvSpPr>
            <p:cNvPr id="18473" name="Rectangle 68"/>
            <p:cNvSpPr>
              <a:spLocks noChangeArrowheads="1"/>
            </p:cNvSpPr>
            <p:nvPr/>
          </p:nvSpPr>
          <p:spPr bwMode="auto">
            <a:xfrm>
              <a:off x="4143" y="3380"/>
              <a:ext cx="1538"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a:latin typeface="楷体_GB2312" pitchFamily="49" charset="-122"/>
                  <a:ea typeface="楷体_GB2312" pitchFamily="49" charset="-122"/>
                </a:rPr>
                <a:t>最大后验概率判决</a:t>
              </a:r>
              <a:endParaRPr lang="zh-CN" altLang="en-US" sz="2200">
                <a:latin typeface="楷体_GB2312" pitchFamily="49" charset="-122"/>
                <a:ea typeface="楷体_GB2312" pitchFamily="49" charset="-122"/>
              </a:endParaRPr>
            </a:p>
          </p:txBody>
        </p:sp>
      </p:grpSp>
      <p:graphicFrame>
        <p:nvGraphicFramePr>
          <p:cNvPr id="44" name="Group 34"/>
          <p:cNvGraphicFramePr>
            <a:graphicFrameLocks noGrp="1"/>
          </p:cNvGraphicFramePr>
          <p:nvPr/>
        </p:nvGraphicFramePr>
        <p:xfrm>
          <a:off x="1847850" y="3230563"/>
          <a:ext cx="1727200" cy="517588"/>
        </p:xfrm>
        <a:graphic>
          <a:graphicData uri="http://schemas.openxmlformats.org/drawingml/2006/table">
            <a:tbl>
              <a:tblPr/>
              <a:tblGrid>
                <a:gridCol w="1727200"/>
              </a:tblGrid>
              <a:tr h="517525">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dirty="0">
                          <a:ln>
                            <a:noFill/>
                          </a:ln>
                          <a:solidFill>
                            <a:schemeClr val="tx1"/>
                          </a:solidFill>
                          <a:effectLst/>
                          <a:latin typeface="楷体_GB2312" pitchFamily="49" charset="-122"/>
                          <a:ea typeface="楷体_GB2312" pitchFamily="49" charset="-122"/>
                        </a:rPr>
                        <a:t>求解：</a:t>
                      </a:r>
                      <a:endParaRPr kumimoji="0" lang="zh-CN" altLang="en-US" sz="2800" b="0" i="0" u="none" strike="noStrike" cap="none" normalizeH="0" baseline="0" dirty="0">
                        <a:ln>
                          <a:noFill/>
                        </a:ln>
                        <a:solidFill>
                          <a:schemeClr val="tx1"/>
                        </a:solidFill>
                        <a:effectLst/>
                        <a:latin typeface="楷体_GB2312" pitchFamily="49" charset="-122"/>
                        <a:ea typeface="楷体_GB2312" pitchFamily="49" charset="-122"/>
                      </a:endParaRPr>
                    </a:p>
                  </a:txBody>
                  <a:tcPr marL="91405" marR="91405" marT="45434" marB="4543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8456"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18457" name="箭头: 右 23"/>
          <p:cNvSpPr>
            <a:spLocks noChangeArrowheads="1"/>
          </p:cNvSpPr>
          <p:nvPr/>
        </p:nvSpPr>
        <p:spPr bwMode="auto">
          <a:xfrm>
            <a:off x="7689851" y="5270501"/>
            <a:ext cx="271463" cy="760413"/>
          </a:xfrm>
          <a:prstGeom prst="rightArrow">
            <a:avLst>
              <a:gd name="adj1" fmla="val 50000"/>
              <a:gd name="adj2" fmla="val 50000"/>
            </a:avLst>
          </a:prstGeom>
          <a:solidFill>
            <a:schemeClr val="accent1"/>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p>
        </p:txBody>
      </p:sp>
      <p:sp>
        <p:nvSpPr>
          <p:cNvPr id="27" name="文本框 26"/>
          <p:cNvSpPr txBox="1">
            <a:spLocks noRot="1" noChangeAspect="1" noMove="1" noResize="1" noEditPoints="1" noAdjustHandles="1" noChangeArrowheads="1" noChangeShapeType="1" noTextEdit="1"/>
          </p:cNvSpPr>
          <p:nvPr/>
        </p:nvSpPr>
        <p:spPr>
          <a:xfrm>
            <a:off x="4109460" y="1463742"/>
            <a:ext cx="470065" cy="338554"/>
          </a:xfrm>
          <a:prstGeom prst="rect">
            <a:avLst/>
          </a:prstGeom>
          <a:blipFill rotWithShape="0">
            <a:blip r:embed="rId1"/>
            <a:stretch>
              <a:fillRect b="-16071"/>
            </a:stretch>
          </a:blipFill>
        </p:spPr>
        <p:txBody>
          <a:bodyPr/>
          <a:lstStyle/>
          <a:p>
            <a:pPr>
              <a:defRPr/>
            </a:pPr>
            <a:r>
              <a:rPr lang="zh-CN" altLang="en-US">
                <a:noFill/>
              </a:rPr>
              <a:t> </a:t>
            </a:r>
            <a:endParaRPr lang="zh-CN" altLang="en-US">
              <a:noFill/>
            </a:endParaRPr>
          </a:p>
        </p:txBody>
      </p:sp>
      <p:sp>
        <p:nvSpPr>
          <p:cNvPr id="28" name="文本框 27"/>
          <p:cNvSpPr txBox="1">
            <a:spLocks noRot="1" noChangeAspect="1" noMove="1" noResize="1" noEditPoints="1" noAdjustHandles="1" noChangeArrowheads="1" noChangeShapeType="1" noTextEdit="1"/>
          </p:cNvSpPr>
          <p:nvPr/>
        </p:nvSpPr>
        <p:spPr>
          <a:xfrm>
            <a:off x="5614165" y="1490663"/>
            <a:ext cx="892232" cy="338554"/>
          </a:xfrm>
          <a:prstGeom prst="rect">
            <a:avLst/>
          </a:prstGeom>
          <a:blipFill rotWithShape="0">
            <a:blip r:embed="rId2"/>
            <a:stretch>
              <a:fillRect l="-2055" r="-6164" b="-38182"/>
            </a:stretch>
          </a:blipFill>
        </p:spPr>
        <p:txBody>
          <a:bodyPr/>
          <a:lstStyle/>
          <a:p>
            <a:pPr>
              <a:defRPr/>
            </a:pPr>
            <a:r>
              <a:rPr lang="zh-CN" altLang="en-US">
                <a:noFill/>
              </a:rPr>
              <a:t> </a:t>
            </a:r>
            <a:endParaRPr lang="zh-CN" altLang="en-US">
              <a:noFill/>
            </a:endParaRPr>
          </a:p>
        </p:txBody>
      </p:sp>
      <p:sp>
        <p:nvSpPr>
          <p:cNvPr id="29" name="文本框 28"/>
          <p:cNvSpPr txBox="1">
            <a:spLocks noRot="1" noChangeAspect="1" noMove="1" noResize="1" noEditPoints="1" noAdjustHandles="1" noChangeArrowheads="1" noChangeShapeType="1" noTextEdit="1"/>
          </p:cNvSpPr>
          <p:nvPr/>
        </p:nvSpPr>
        <p:spPr>
          <a:xfrm>
            <a:off x="4109459" y="2043010"/>
            <a:ext cx="476604" cy="338554"/>
          </a:xfrm>
          <a:prstGeom prst="rect">
            <a:avLst/>
          </a:prstGeom>
          <a:blipFill rotWithShape="0">
            <a:blip r:embed="rId3"/>
            <a:stretch>
              <a:fillRect b="-17857"/>
            </a:stretch>
          </a:blipFill>
        </p:spPr>
        <p:txBody>
          <a:bodyPr/>
          <a:lstStyle/>
          <a:p>
            <a:pPr>
              <a:defRPr/>
            </a:pPr>
            <a:r>
              <a:rPr lang="zh-CN" altLang="en-US">
                <a:noFill/>
              </a:rPr>
              <a:t> </a:t>
            </a:r>
            <a:endParaRPr lang="zh-CN" altLang="en-US">
              <a:noFill/>
            </a:endParaRPr>
          </a:p>
        </p:txBody>
      </p:sp>
      <p:sp>
        <p:nvSpPr>
          <p:cNvPr id="30" name="文本框 29"/>
          <p:cNvSpPr txBox="1">
            <a:spLocks noRot="1" noChangeAspect="1" noMove="1" noResize="1" noEditPoints="1" noAdjustHandles="1" noChangeArrowheads="1" noChangeShapeType="1" noTextEdit="1"/>
          </p:cNvSpPr>
          <p:nvPr/>
        </p:nvSpPr>
        <p:spPr>
          <a:xfrm>
            <a:off x="5612406" y="2075279"/>
            <a:ext cx="892232" cy="338554"/>
          </a:xfrm>
          <a:prstGeom prst="rect">
            <a:avLst/>
          </a:prstGeom>
          <a:blipFill rotWithShape="0">
            <a:blip r:embed="rId4"/>
            <a:stretch>
              <a:fillRect l="-2740" r="-6849" b="-37500"/>
            </a:stretch>
          </a:blipFill>
        </p:spPr>
        <p:txBody>
          <a:bodyPr/>
          <a:lstStyle/>
          <a:p>
            <a:pPr>
              <a:defRPr/>
            </a:pPr>
            <a:r>
              <a:rPr lang="zh-CN" altLang="en-US">
                <a:noFill/>
              </a:rPr>
              <a:t> </a:t>
            </a:r>
            <a:endParaRPr lang="zh-CN" altLang="en-US">
              <a:noFill/>
            </a:endParaRPr>
          </a:p>
        </p:txBody>
      </p:sp>
      <p:sp>
        <p:nvSpPr>
          <p:cNvPr id="2" name="矩形 1"/>
          <p:cNvSpPr>
            <a:spLocks noRot="1" noChangeAspect="1" noMove="1" noResize="1" noEditPoints="1" noAdjustHandles="1" noChangeArrowheads="1" noChangeShapeType="1" noTextEdit="1"/>
          </p:cNvSpPr>
          <p:nvPr/>
        </p:nvSpPr>
        <p:spPr>
          <a:xfrm>
            <a:off x="7985743" y="2047282"/>
            <a:ext cx="1356269" cy="430887"/>
          </a:xfrm>
          <a:prstGeom prst="rect">
            <a:avLst/>
          </a:prstGeom>
          <a:blipFill rotWithShape="0">
            <a:blip r:embed="rId5"/>
            <a:stretch>
              <a:fillRect b="-18310"/>
            </a:stretch>
          </a:blipFill>
        </p:spPr>
        <p:txBody>
          <a:bodyPr/>
          <a:lstStyle/>
          <a:p>
            <a:pPr>
              <a:defRPr/>
            </a:pPr>
            <a:r>
              <a:rPr lang="zh-CN" altLang="en-US">
                <a:noFill/>
              </a:rPr>
              <a:t> </a:t>
            </a:r>
            <a:endParaRPr lang="zh-CN" altLang="en-US">
              <a:noFill/>
            </a:endParaRPr>
          </a:p>
        </p:txBody>
      </p:sp>
      <p:sp>
        <p:nvSpPr>
          <p:cNvPr id="32" name="矩形 31"/>
          <p:cNvSpPr>
            <a:spLocks noRot="1" noChangeAspect="1" noMove="1" noResize="1" noEditPoints="1" noAdjustHandles="1" noChangeArrowheads="1" noChangeShapeType="1" noTextEdit="1"/>
          </p:cNvSpPr>
          <p:nvPr/>
        </p:nvSpPr>
        <p:spPr>
          <a:xfrm>
            <a:off x="7985742" y="1463743"/>
            <a:ext cx="1349728" cy="430887"/>
          </a:xfrm>
          <a:prstGeom prst="rect">
            <a:avLst/>
          </a:prstGeom>
          <a:blipFill rotWithShape="0">
            <a:blip r:embed="rId6"/>
            <a:stretch>
              <a:fillRect b="-18310"/>
            </a:stretch>
          </a:blipFill>
        </p:spPr>
        <p:txBody>
          <a:bodyPr/>
          <a:lstStyle/>
          <a:p>
            <a:pPr>
              <a:defRPr/>
            </a:pPr>
            <a:r>
              <a:rPr lang="zh-CN" altLang="en-US">
                <a:noFill/>
              </a:rPr>
              <a:t> </a:t>
            </a:r>
            <a:endParaRPr lang="zh-CN" altLang="en-US">
              <a:noFill/>
            </a:endParaRPr>
          </a:p>
        </p:txBody>
      </p:sp>
      <p:sp>
        <p:nvSpPr>
          <p:cNvPr id="33" name="文本框 32"/>
          <p:cNvSpPr txBox="1">
            <a:spLocks noRot="1" noChangeAspect="1" noMove="1" noResize="1" noEditPoints="1" noAdjustHandles="1" noChangeArrowheads="1" noChangeShapeType="1" noTextEdit="1"/>
          </p:cNvSpPr>
          <p:nvPr/>
        </p:nvSpPr>
        <p:spPr>
          <a:xfrm>
            <a:off x="4079777" y="3900489"/>
            <a:ext cx="5046881" cy="338554"/>
          </a:xfrm>
          <a:prstGeom prst="rect">
            <a:avLst/>
          </a:prstGeom>
          <a:blipFill rotWithShape="0">
            <a:blip r:embed="rId7"/>
            <a:stretch>
              <a:fillRect b="-38182"/>
            </a:stretch>
          </a:blipFill>
        </p:spPr>
        <p:txBody>
          <a:bodyPr/>
          <a:lstStyle/>
          <a:p>
            <a:pPr>
              <a:defRPr/>
            </a:pPr>
            <a:r>
              <a:rPr lang="zh-CN" altLang="en-US">
                <a:noFill/>
              </a:rPr>
              <a:t> </a:t>
            </a:r>
            <a:endParaRPr lang="zh-CN" altLang="en-US">
              <a:noFill/>
            </a:endParaRPr>
          </a:p>
        </p:txBody>
      </p:sp>
      <p:sp>
        <p:nvSpPr>
          <p:cNvPr id="34" name="文本框 33"/>
          <p:cNvSpPr txBox="1">
            <a:spLocks noRot="1" noChangeAspect="1" noMove="1" noResize="1" noEditPoints="1" noAdjustHandles="1" noChangeArrowheads="1" noChangeShapeType="1" noTextEdit="1"/>
          </p:cNvSpPr>
          <p:nvPr/>
        </p:nvSpPr>
        <p:spPr>
          <a:xfrm>
            <a:off x="4447308" y="5007159"/>
            <a:ext cx="3372688" cy="717184"/>
          </a:xfrm>
          <a:prstGeom prst="rect">
            <a:avLst/>
          </a:prstGeom>
          <a:blipFill rotWithShape="0">
            <a:blip r:embed="rId8"/>
            <a:stretch>
              <a:fillRect/>
            </a:stretch>
          </a:blipFill>
        </p:spPr>
        <p:txBody>
          <a:bodyPr/>
          <a:lstStyle/>
          <a:p>
            <a:pPr>
              <a:defRPr/>
            </a:pPr>
            <a:r>
              <a:rPr lang="zh-CN" altLang="en-US">
                <a:noFill/>
              </a:rPr>
              <a:t> </a:t>
            </a:r>
            <a:endParaRPr lang="zh-CN" altLang="en-US">
              <a:noFill/>
            </a:endParaRPr>
          </a:p>
        </p:txBody>
      </p:sp>
      <p:sp>
        <p:nvSpPr>
          <p:cNvPr id="35" name="文本框 34"/>
          <p:cNvSpPr txBox="1">
            <a:spLocks noRot="1" noChangeAspect="1" noMove="1" noResize="1" noEditPoints="1" noAdjustHandles="1" noChangeArrowheads="1" noChangeShapeType="1" noTextEdit="1"/>
          </p:cNvSpPr>
          <p:nvPr/>
        </p:nvSpPr>
        <p:spPr>
          <a:xfrm>
            <a:off x="4447308" y="5795964"/>
            <a:ext cx="3372688" cy="717184"/>
          </a:xfrm>
          <a:prstGeom prst="rect">
            <a:avLst/>
          </a:prstGeom>
          <a:blipFill rotWithShape="0">
            <a:blip r:embed="rId9"/>
            <a:stretch>
              <a:fillRect/>
            </a:stretch>
          </a:blipFill>
        </p:spPr>
        <p:txBody>
          <a:bodyPr/>
          <a:lstStyle/>
          <a:p>
            <a:pPr>
              <a:defRPr/>
            </a:pPr>
            <a:r>
              <a:rPr lang="zh-CN" altLang="en-US">
                <a:noFill/>
              </a:rPr>
              <a:t> </a:t>
            </a:r>
            <a:endParaRPr lang="zh-CN" altLang="en-US">
              <a:noFill/>
            </a:endParaRPr>
          </a:p>
        </p:txBody>
      </p:sp>
    </p:spTree>
  </p:cSld>
  <p:clrMapOvr>
    <a:masterClrMapping/>
  </p:clrMapOvr>
  <p:transition advTm="898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基于最小错误率的贝叶斯决策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787490" name="Group 34"/>
          <p:cNvGraphicFramePr>
            <a:graphicFrameLocks noGrp="1"/>
          </p:cNvGraphicFramePr>
          <p:nvPr/>
        </p:nvGraphicFramePr>
        <p:xfrm>
          <a:off x="1847850" y="2565400"/>
          <a:ext cx="3671888" cy="433388"/>
        </p:xfrm>
        <a:graphic>
          <a:graphicData uri="http://schemas.openxmlformats.org/drawingml/2006/table">
            <a:tbl>
              <a:tblPr/>
              <a:tblGrid>
                <a:gridCol w="3671888"/>
              </a:tblGrid>
              <a:tr h="433388">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200" b="1" i="0" u="none" strike="noStrike" cap="none" normalizeH="0" baseline="0">
                          <a:ln>
                            <a:noFill/>
                          </a:ln>
                          <a:solidFill>
                            <a:schemeClr val="tx1"/>
                          </a:solidFill>
                          <a:effectLst/>
                          <a:latin typeface="楷体_GB2312" pitchFamily="49" charset="-122"/>
                          <a:ea typeface="楷体_GB2312" pitchFamily="49" charset="-122"/>
                        </a:rPr>
                        <a:t>最小错误率的贝叶斯准则：</a:t>
                      </a:r>
                      <a:endParaRPr kumimoji="0" lang="zh-CN" altLang="en-US" sz="2200" b="1" i="0" u="none" strike="noStrike" cap="none" normalizeH="0" baseline="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787489" name="Group 33"/>
          <p:cNvGraphicFramePr>
            <a:graphicFrameLocks noGrp="1"/>
          </p:cNvGraphicFramePr>
          <p:nvPr/>
        </p:nvGraphicFramePr>
        <p:xfrm>
          <a:off x="1847850" y="1125538"/>
          <a:ext cx="8497888" cy="1223962"/>
        </p:xfrm>
        <a:graphic>
          <a:graphicData uri="http://schemas.openxmlformats.org/drawingml/2006/table">
            <a:tbl>
              <a:tblPr/>
              <a:tblGrid>
                <a:gridCol w="8497888"/>
              </a:tblGrid>
              <a:tr h="1223962">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概念：</a:t>
                      </a:r>
                      <a:r>
                        <a:rPr kumimoji="0" lang="zh-CN" altLang="en-US" sz="22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在模式分类问题中，人们往往希望尽量减少分类错误，使错误率最小的分类规则，称为基于最小错误率的贝叶斯决策</a:t>
                      </a:r>
                      <a:r>
                        <a:rPr kumimoji="0" lang="zh-CN" altLang="en-US" sz="2200" b="0"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a:t>
                      </a:r>
                      <a:endParaRPr kumimoji="0" lang="zh-CN" altLang="en-US" sz="2200" b="0"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pP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20495" name="Rectangle 36"/>
          <p:cNvSpPr>
            <a:spLocks noChangeArrowheads="1"/>
          </p:cNvSpPr>
          <p:nvPr/>
        </p:nvSpPr>
        <p:spPr bwMode="auto">
          <a:xfrm>
            <a:off x="1524001" y="3065921"/>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endParaRPr lang="zh-CN" altLang="en-US" sz="2200">
              <a:latin typeface="楷体_GB2312" pitchFamily="49" charset="-122"/>
              <a:ea typeface="楷体_GB2312" pitchFamily="49" charset="-122"/>
            </a:endParaRPr>
          </a:p>
        </p:txBody>
      </p:sp>
      <p:grpSp>
        <p:nvGrpSpPr>
          <p:cNvPr id="20496" name="Group 73"/>
          <p:cNvGrpSpPr/>
          <p:nvPr/>
        </p:nvGrpSpPr>
        <p:grpSpPr bwMode="auto">
          <a:xfrm>
            <a:off x="1774825" y="3109913"/>
            <a:ext cx="4897438" cy="590550"/>
            <a:chOff x="158" y="1959"/>
            <a:chExt cx="3085" cy="372"/>
          </a:xfrm>
        </p:grpSpPr>
        <p:graphicFrame>
          <p:nvGraphicFramePr>
            <p:cNvPr id="20517" name="Object 35"/>
            <p:cNvGraphicFramePr>
              <a:graphicFrameLocks noChangeAspect="1"/>
            </p:cNvGraphicFramePr>
            <p:nvPr/>
          </p:nvGraphicFramePr>
          <p:xfrm>
            <a:off x="612" y="1979"/>
            <a:ext cx="1814" cy="352"/>
          </p:xfrm>
          <a:graphic>
            <a:graphicData uri="http://schemas.openxmlformats.org/presentationml/2006/ole">
              <mc:AlternateContent xmlns:mc="http://schemas.openxmlformats.org/markup-compatibility/2006">
                <mc:Choice xmlns:v="urn:schemas-microsoft-com:vml" Requires="v">
                  <p:oleObj spid="_x0000_s20631" name="Equation" r:id="rId1" imgW="1524000" imgH="292100" progId="Equation.DSMT4">
                    <p:embed/>
                  </p:oleObj>
                </mc:Choice>
                <mc:Fallback>
                  <p:oleObj name="Equation" r:id="rId1" imgW="1524000" imgH="292100" progId="Equation.DSMT4">
                    <p:embed/>
                    <p:pic>
                      <p:nvPicPr>
                        <p:cNvPr id="0" name="Object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1979"/>
                          <a:ext cx="1814" cy="35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18" name="Text Box 37"/>
            <p:cNvSpPr txBox="1">
              <a:spLocks noChangeArrowheads="1"/>
            </p:cNvSpPr>
            <p:nvPr/>
          </p:nvSpPr>
          <p:spPr bwMode="auto">
            <a:xfrm>
              <a:off x="158" y="1979"/>
              <a:ext cx="576"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1</a:t>
              </a:r>
              <a:r>
                <a:rPr lang="zh-CN" altLang="en-US" sz="2200">
                  <a:latin typeface="楷体_GB2312" pitchFamily="49" charset="-122"/>
                  <a:ea typeface="楷体_GB2312" pitchFamily="49" charset="-122"/>
                </a:rPr>
                <a:t>）</a:t>
              </a:r>
              <a:endParaRPr lang="zh-CN" altLang="en-US" sz="2200">
                <a:latin typeface="楷体_GB2312" pitchFamily="49" charset="-122"/>
                <a:ea typeface="楷体_GB2312" pitchFamily="49" charset="-122"/>
              </a:endParaRPr>
            </a:p>
          </p:txBody>
        </p:sp>
        <p:graphicFrame>
          <p:nvGraphicFramePr>
            <p:cNvPr id="20519" name="Object 38"/>
            <p:cNvGraphicFramePr>
              <a:graphicFrameLocks noChangeAspect="1"/>
            </p:cNvGraphicFramePr>
            <p:nvPr/>
          </p:nvGraphicFramePr>
          <p:xfrm>
            <a:off x="2744" y="1959"/>
            <a:ext cx="499" cy="292"/>
          </p:xfrm>
          <a:graphic>
            <a:graphicData uri="http://schemas.openxmlformats.org/presentationml/2006/ole">
              <mc:AlternateContent xmlns:mc="http://schemas.openxmlformats.org/markup-compatibility/2006">
                <mc:Choice xmlns:v="urn:schemas-microsoft-com:vml" Requires="v">
                  <p:oleObj spid="_x0000_s20632" name="Equation" r:id="rId3" imgW="393700" imgH="228600" progId="Equation.DSMT4">
                    <p:embed/>
                  </p:oleObj>
                </mc:Choice>
                <mc:Fallback>
                  <p:oleObj name="Equation" r:id="rId3" imgW="393700" imgH="228600" progId="Equation.DSMT4">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4" y="1959"/>
                          <a:ext cx="499" cy="29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0" name="Line 54"/>
            <p:cNvSpPr>
              <a:spLocks noChangeShapeType="1"/>
            </p:cNvSpPr>
            <p:nvPr/>
          </p:nvSpPr>
          <p:spPr bwMode="auto">
            <a:xfrm>
              <a:off x="2472" y="2115"/>
              <a:ext cx="227" cy="0"/>
            </a:xfrm>
            <a:prstGeom prst="line">
              <a:avLst/>
            </a:prstGeom>
            <a:noFill/>
            <a:ln w="254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nvGrpSpPr>
          <p:cNvPr id="20497" name="Group 72"/>
          <p:cNvGrpSpPr/>
          <p:nvPr/>
        </p:nvGrpSpPr>
        <p:grpSpPr bwMode="auto">
          <a:xfrm>
            <a:off x="1757363" y="3933825"/>
            <a:ext cx="5778500" cy="522288"/>
            <a:chOff x="147" y="2478"/>
            <a:chExt cx="3640" cy="329"/>
          </a:xfrm>
        </p:grpSpPr>
        <p:graphicFrame>
          <p:nvGraphicFramePr>
            <p:cNvPr id="20513" name="Object 41"/>
            <p:cNvGraphicFramePr>
              <a:graphicFrameLocks noChangeAspect="1"/>
            </p:cNvGraphicFramePr>
            <p:nvPr/>
          </p:nvGraphicFramePr>
          <p:xfrm>
            <a:off x="567" y="2478"/>
            <a:ext cx="2494" cy="329"/>
          </p:xfrm>
          <a:graphic>
            <a:graphicData uri="http://schemas.openxmlformats.org/presentationml/2006/ole">
              <mc:AlternateContent xmlns:mc="http://schemas.openxmlformats.org/markup-compatibility/2006">
                <mc:Choice xmlns:v="urn:schemas-microsoft-com:vml" Requires="v">
                  <p:oleObj spid="_x0000_s20633" name="Equation" r:id="rId5" imgW="2235200" imgH="292100" progId="Equation.DSMT4">
                    <p:embed/>
                  </p:oleObj>
                </mc:Choice>
                <mc:Fallback>
                  <p:oleObj name="Equation" r:id="rId5" imgW="2235200" imgH="292100" progId="Equation.DSMT4">
                    <p:embed/>
                    <p:pic>
                      <p:nvPicPr>
                        <p:cNvPr id="0"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 y="2478"/>
                          <a:ext cx="2494" cy="32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4" name="Object 43"/>
            <p:cNvGraphicFramePr>
              <a:graphicFrameLocks noChangeAspect="1"/>
            </p:cNvGraphicFramePr>
            <p:nvPr/>
          </p:nvGraphicFramePr>
          <p:xfrm>
            <a:off x="3288" y="2478"/>
            <a:ext cx="499" cy="292"/>
          </p:xfrm>
          <a:graphic>
            <a:graphicData uri="http://schemas.openxmlformats.org/presentationml/2006/ole">
              <mc:AlternateContent xmlns:mc="http://schemas.openxmlformats.org/markup-compatibility/2006">
                <mc:Choice xmlns:v="urn:schemas-microsoft-com:vml" Requires="v">
                  <p:oleObj spid="_x0000_s20634" name="Equation" r:id="rId7" imgW="393700" imgH="228600" progId="Equation.DSMT4">
                    <p:embed/>
                  </p:oleObj>
                </mc:Choice>
                <mc:Fallback>
                  <p:oleObj name="Equation" r:id="rId7" imgW="393700" imgH="228600" progId="Equation.DSMT4">
                    <p:embed/>
                    <p:pic>
                      <p:nvPicPr>
                        <p:cNvPr id="0"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 y="2478"/>
                          <a:ext cx="499" cy="29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15" name="Text Box 44"/>
            <p:cNvSpPr txBox="1">
              <a:spLocks noChangeArrowheads="1"/>
            </p:cNvSpPr>
            <p:nvPr/>
          </p:nvSpPr>
          <p:spPr bwMode="auto">
            <a:xfrm>
              <a:off x="147" y="2481"/>
              <a:ext cx="576"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2</a:t>
              </a:r>
              <a:r>
                <a:rPr lang="zh-CN" altLang="en-US" sz="2200">
                  <a:latin typeface="楷体_GB2312" pitchFamily="49" charset="-122"/>
                  <a:ea typeface="楷体_GB2312" pitchFamily="49" charset="-122"/>
                </a:rPr>
                <a:t>）</a:t>
              </a:r>
              <a:endParaRPr lang="zh-CN" altLang="en-US" sz="2200">
                <a:latin typeface="楷体_GB2312" pitchFamily="49" charset="-122"/>
                <a:ea typeface="楷体_GB2312" pitchFamily="49" charset="-122"/>
              </a:endParaRPr>
            </a:p>
          </p:txBody>
        </p:sp>
        <p:sp>
          <p:nvSpPr>
            <p:cNvPr id="20516" name="Line 55"/>
            <p:cNvSpPr>
              <a:spLocks noChangeShapeType="1"/>
            </p:cNvSpPr>
            <p:nvPr/>
          </p:nvSpPr>
          <p:spPr bwMode="auto">
            <a:xfrm>
              <a:off x="3061" y="2614"/>
              <a:ext cx="227" cy="0"/>
            </a:xfrm>
            <a:prstGeom prst="line">
              <a:avLst/>
            </a:prstGeom>
            <a:noFill/>
            <a:ln w="254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0498" name="Rectangle 61"/>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endParaRPr lang="zh-CN" altLang="en-US" sz="2200">
              <a:latin typeface="楷体_GB2312" pitchFamily="49" charset="-122"/>
              <a:ea typeface="楷体_GB2312" pitchFamily="49" charset="-122"/>
            </a:endParaRPr>
          </a:p>
        </p:txBody>
      </p:sp>
      <p:sp>
        <p:nvSpPr>
          <p:cNvPr id="20499" name="Rectangle 63"/>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endParaRPr lang="zh-CN" altLang="en-US" sz="2200">
              <a:latin typeface="楷体_GB2312" pitchFamily="49" charset="-122"/>
              <a:ea typeface="楷体_GB2312" pitchFamily="49" charset="-122"/>
            </a:endParaRPr>
          </a:p>
        </p:txBody>
      </p:sp>
      <p:grpSp>
        <p:nvGrpSpPr>
          <p:cNvPr id="20500" name="Group 71"/>
          <p:cNvGrpSpPr/>
          <p:nvPr/>
        </p:nvGrpSpPr>
        <p:grpSpPr bwMode="auto">
          <a:xfrm>
            <a:off x="1774826" y="4581525"/>
            <a:ext cx="8893175" cy="1684338"/>
            <a:chOff x="158" y="2886"/>
            <a:chExt cx="5602" cy="1061"/>
          </a:xfrm>
        </p:grpSpPr>
        <p:graphicFrame>
          <p:nvGraphicFramePr>
            <p:cNvPr id="20501" name="Object 45"/>
            <p:cNvGraphicFramePr>
              <a:graphicFrameLocks noChangeAspect="1"/>
            </p:cNvGraphicFramePr>
            <p:nvPr/>
          </p:nvGraphicFramePr>
          <p:xfrm>
            <a:off x="613" y="2886"/>
            <a:ext cx="1723" cy="484"/>
          </p:xfrm>
          <a:graphic>
            <a:graphicData uri="http://schemas.openxmlformats.org/presentationml/2006/ole">
              <mc:AlternateContent xmlns:mc="http://schemas.openxmlformats.org/markup-compatibility/2006">
                <mc:Choice xmlns:v="urn:schemas-microsoft-com:vml" Requires="v">
                  <p:oleObj spid="_x0000_s20635" name="Equation" r:id="rId8" imgW="1524000" imgH="431800" progId="Equation.DSMT4">
                    <p:embed/>
                  </p:oleObj>
                </mc:Choice>
                <mc:Fallback>
                  <p:oleObj name="Equation" r:id="rId8" imgW="1524000" imgH="431800" progId="Equation.DSMT4">
                    <p:embed/>
                    <p:pic>
                      <p:nvPicPr>
                        <p:cNvPr id="0" name="Object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 y="2886"/>
                          <a:ext cx="1723" cy="48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02" name="Object 47"/>
            <p:cNvGraphicFramePr>
              <a:graphicFrameLocks noChangeAspect="1"/>
            </p:cNvGraphicFramePr>
            <p:nvPr/>
          </p:nvGraphicFramePr>
          <p:xfrm>
            <a:off x="2608" y="2976"/>
            <a:ext cx="499" cy="292"/>
          </p:xfrm>
          <a:graphic>
            <a:graphicData uri="http://schemas.openxmlformats.org/presentationml/2006/ole">
              <mc:AlternateContent xmlns:mc="http://schemas.openxmlformats.org/markup-compatibility/2006">
                <mc:Choice xmlns:v="urn:schemas-microsoft-com:vml" Requires="v">
                  <p:oleObj spid="_x0000_s20636" name="Equation" r:id="rId10" imgW="393700" imgH="228600" progId="Equation.DSMT4">
                    <p:embed/>
                  </p:oleObj>
                </mc:Choice>
                <mc:Fallback>
                  <p:oleObj name="Equation" r:id="rId10" imgW="393700" imgH="228600" progId="Equation.DSMT4">
                    <p:embed/>
                    <p:pic>
                      <p:nvPicPr>
                        <p:cNvPr id="0"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8" y="2976"/>
                          <a:ext cx="499" cy="29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03" name="Object 49"/>
            <p:cNvGraphicFramePr>
              <a:graphicFrameLocks noChangeAspect="1"/>
            </p:cNvGraphicFramePr>
            <p:nvPr/>
          </p:nvGraphicFramePr>
          <p:xfrm>
            <a:off x="612" y="3475"/>
            <a:ext cx="1678" cy="472"/>
          </p:xfrm>
          <a:graphic>
            <a:graphicData uri="http://schemas.openxmlformats.org/presentationml/2006/ole">
              <mc:AlternateContent xmlns:mc="http://schemas.openxmlformats.org/markup-compatibility/2006">
                <mc:Choice xmlns:v="urn:schemas-microsoft-com:vml" Requires="v">
                  <p:oleObj spid="_x0000_s20637" name="Equation" r:id="rId12" imgW="1524000" imgH="431800" progId="Equation.DSMT4">
                    <p:embed/>
                  </p:oleObj>
                </mc:Choice>
                <mc:Fallback>
                  <p:oleObj name="Equation" r:id="rId12" imgW="1524000" imgH="431800" progId="Equation.DSMT4">
                    <p:embed/>
                    <p:pic>
                      <p:nvPicPr>
                        <p:cNvPr id="0"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2" y="3475"/>
                          <a:ext cx="1678" cy="4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04" name="Object 51"/>
            <p:cNvGraphicFramePr>
              <a:graphicFrameLocks noChangeAspect="1"/>
            </p:cNvGraphicFramePr>
            <p:nvPr/>
          </p:nvGraphicFramePr>
          <p:xfrm>
            <a:off x="2608" y="3566"/>
            <a:ext cx="590" cy="322"/>
          </p:xfrm>
          <a:graphic>
            <a:graphicData uri="http://schemas.openxmlformats.org/presentationml/2006/ole">
              <mc:AlternateContent xmlns:mc="http://schemas.openxmlformats.org/markup-compatibility/2006">
                <mc:Choice xmlns:v="urn:schemas-microsoft-com:vml" Requires="v">
                  <p:oleObj spid="_x0000_s20638" name="Equation" r:id="rId14" imgW="419100" imgH="228600" progId="Equation.DSMT4">
                    <p:embed/>
                  </p:oleObj>
                </mc:Choice>
                <mc:Fallback>
                  <p:oleObj name="Equation" r:id="rId14" imgW="419100" imgH="228600" progId="Equation.DSMT4">
                    <p:embed/>
                    <p:pic>
                      <p:nvPicPr>
                        <p:cNvPr id="0" name="Object 5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8" y="3566"/>
                          <a:ext cx="590" cy="32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5" name="Text Box 53"/>
            <p:cNvSpPr txBox="1">
              <a:spLocks noChangeArrowheads="1"/>
            </p:cNvSpPr>
            <p:nvPr/>
          </p:nvSpPr>
          <p:spPr bwMode="auto">
            <a:xfrm>
              <a:off x="158" y="2976"/>
              <a:ext cx="576"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3</a:t>
              </a:r>
              <a:r>
                <a:rPr lang="zh-CN" altLang="en-US" sz="2200">
                  <a:latin typeface="楷体_GB2312" pitchFamily="49" charset="-122"/>
                  <a:ea typeface="楷体_GB2312" pitchFamily="49" charset="-122"/>
                </a:rPr>
                <a:t>）</a:t>
              </a:r>
              <a:endParaRPr lang="zh-CN" altLang="en-US" sz="2200">
                <a:latin typeface="楷体_GB2312" pitchFamily="49" charset="-122"/>
                <a:ea typeface="楷体_GB2312" pitchFamily="49" charset="-122"/>
              </a:endParaRPr>
            </a:p>
          </p:txBody>
        </p:sp>
        <p:sp>
          <p:nvSpPr>
            <p:cNvPr id="20506" name="Line 56"/>
            <p:cNvSpPr>
              <a:spLocks noChangeShapeType="1"/>
            </p:cNvSpPr>
            <p:nvPr/>
          </p:nvSpPr>
          <p:spPr bwMode="auto">
            <a:xfrm>
              <a:off x="2357" y="3113"/>
              <a:ext cx="227" cy="0"/>
            </a:xfrm>
            <a:prstGeom prst="line">
              <a:avLst/>
            </a:prstGeom>
            <a:noFill/>
            <a:ln w="254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507" name="Line 57"/>
            <p:cNvSpPr>
              <a:spLocks noChangeShapeType="1"/>
            </p:cNvSpPr>
            <p:nvPr/>
          </p:nvSpPr>
          <p:spPr bwMode="auto">
            <a:xfrm>
              <a:off x="2335" y="3702"/>
              <a:ext cx="227" cy="0"/>
            </a:xfrm>
            <a:prstGeom prst="line">
              <a:avLst/>
            </a:prstGeom>
            <a:noFill/>
            <a:ln w="254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0508" name="Object 64"/>
            <p:cNvGraphicFramePr>
              <a:graphicFrameLocks noChangeAspect="1"/>
            </p:cNvGraphicFramePr>
            <p:nvPr/>
          </p:nvGraphicFramePr>
          <p:xfrm>
            <a:off x="3969" y="3430"/>
            <a:ext cx="499" cy="478"/>
          </p:xfrm>
          <a:graphic>
            <a:graphicData uri="http://schemas.openxmlformats.org/presentationml/2006/ole">
              <mc:AlternateContent xmlns:mc="http://schemas.openxmlformats.org/markup-compatibility/2006">
                <mc:Choice xmlns:v="urn:schemas-microsoft-com:vml" Requires="v">
                  <p:oleObj spid="_x0000_s20639" name="Equation" r:id="rId16" imgW="444500" imgH="431800" progId="Equation.DSMT4">
                    <p:embed/>
                  </p:oleObj>
                </mc:Choice>
                <mc:Fallback>
                  <p:oleObj name="Equation" r:id="rId16" imgW="444500" imgH="431800" progId="Equation.DSMT4">
                    <p:embed/>
                    <p:pic>
                      <p:nvPicPr>
                        <p:cNvPr id="0" name="Object 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69" y="3430"/>
                          <a:ext cx="499"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09" name="Object 66"/>
            <p:cNvGraphicFramePr>
              <a:graphicFrameLocks noChangeAspect="1"/>
            </p:cNvGraphicFramePr>
            <p:nvPr/>
          </p:nvGraphicFramePr>
          <p:xfrm>
            <a:off x="4059" y="3067"/>
            <a:ext cx="318" cy="230"/>
          </p:xfrm>
          <a:graphic>
            <a:graphicData uri="http://schemas.openxmlformats.org/presentationml/2006/ole">
              <mc:AlternateContent xmlns:mc="http://schemas.openxmlformats.org/markup-compatibility/2006">
                <mc:Choice xmlns:v="urn:schemas-microsoft-com:vml" Requires="v">
                  <p:oleObj spid="_x0000_s20640" name="Equation" r:id="rId18" imgW="279400" imgH="203200" progId="Equation.DSMT4">
                    <p:embed/>
                  </p:oleObj>
                </mc:Choice>
                <mc:Fallback>
                  <p:oleObj name="Equation" r:id="rId18" imgW="279400" imgH="203200" progId="Equation.DSMT4">
                    <p:embed/>
                    <p:pic>
                      <p:nvPicPr>
                        <p:cNvPr id="0" name="Object 6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59" y="3067"/>
                          <a:ext cx="31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10" name="Rectangle 68"/>
            <p:cNvSpPr>
              <a:spLocks noChangeArrowheads="1"/>
            </p:cNvSpPr>
            <p:nvPr/>
          </p:nvSpPr>
          <p:spPr bwMode="auto">
            <a:xfrm>
              <a:off x="4289" y="3025"/>
              <a:ext cx="1084" cy="269"/>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a:latin typeface="楷体_GB2312" pitchFamily="49" charset="-122"/>
                  <a:ea typeface="楷体_GB2312" pitchFamily="49" charset="-122"/>
                </a:rPr>
                <a:t>为似然比， </a:t>
              </a:r>
              <a:endParaRPr lang="zh-CN" altLang="en-US" sz="2200">
                <a:latin typeface="楷体_GB2312" pitchFamily="49" charset="-122"/>
                <a:ea typeface="楷体_GB2312" pitchFamily="49" charset="-122"/>
              </a:endParaRPr>
            </a:p>
          </p:txBody>
        </p:sp>
        <p:sp>
          <p:nvSpPr>
            <p:cNvPr id="20511" name="Rectangle 69"/>
            <p:cNvSpPr>
              <a:spLocks noChangeArrowheads="1"/>
            </p:cNvSpPr>
            <p:nvPr/>
          </p:nvSpPr>
          <p:spPr bwMode="auto">
            <a:xfrm>
              <a:off x="4392" y="3521"/>
              <a:ext cx="1368" cy="269"/>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a:latin typeface="楷体_GB2312" pitchFamily="49" charset="-122"/>
                  <a:ea typeface="楷体_GB2312" pitchFamily="49" charset="-122"/>
                </a:rPr>
                <a:t>为似然比阈值。 </a:t>
              </a:r>
              <a:endParaRPr lang="zh-CN" altLang="en-US" sz="2200">
                <a:latin typeface="楷体_GB2312" pitchFamily="49" charset="-122"/>
                <a:ea typeface="楷体_GB2312" pitchFamily="49" charset="-122"/>
              </a:endParaRPr>
            </a:p>
          </p:txBody>
        </p:sp>
        <p:sp>
          <p:nvSpPr>
            <p:cNvPr id="20512" name="Text Box 70"/>
            <p:cNvSpPr txBox="1">
              <a:spLocks noChangeArrowheads="1"/>
            </p:cNvSpPr>
            <p:nvPr/>
          </p:nvSpPr>
          <p:spPr bwMode="auto">
            <a:xfrm>
              <a:off x="3551" y="3022"/>
              <a:ext cx="644" cy="269"/>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a:latin typeface="楷体_GB2312" pitchFamily="49" charset="-122"/>
                  <a:ea typeface="楷体_GB2312" pitchFamily="49" charset="-122"/>
                </a:rPr>
                <a:t>其中，</a:t>
              </a:r>
              <a:endParaRPr lang="zh-CN" altLang="en-US" sz="2200">
                <a:latin typeface="楷体_GB2312" pitchFamily="49" charset="-122"/>
                <a:ea typeface="楷体_GB2312" pitchFamily="49" charset="-122"/>
              </a:endParaRPr>
            </a:p>
          </p:txBody>
        </p:sp>
      </p:grpSp>
    </p:spTree>
  </p:cSld>
  <p:clrMapOvr>
    <a:masterClrMapping/>
  </p:clrMapOvr>
  <p:transition advTm="898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基于最小错误率的贝叶斯决策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22531"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sp>
        <p:nvSpPr>
          <p:cNvPr id="22532" name="Rectangle 10"/>
          <p:cNvSpPr>
            <a:spLocks noChangeArrowheads="1"/>
          </p:cNvSpPr>
          <p:nvPr/>
        </p:nvSpPr>
        <p:spPr bwMode="auto">
          <a:xfrm>
            <a:off x="1981201" y="1600200"/>
            <a:ext cx="78597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en-US" altLang="zh-CN" sz="2800"/>
          </a:p>
        </p:txBody>
      </p:sp>
      <p:grpSp>
        <p:nvGrpSpPr>
          <p:cNvPr id="22533" name="Group 23"/>
          <p:cNvGrpSpPr/>
          <p:nvPr/>
        </p:nvGrpSpPr>
        <p:grpSpPr bwMode="auto">
          <a:xfrm>
            <a:off x="1558925" y="1412876"/>
            <a:ext cx="8713788" cy="1725613"/>
            <a:chOff x="-114" y="1572"/>
            <a:chExt cx="5489" cy="1087"/>
          </a:xfrm>
        </p:grpSpPr>
        <p:graphicFrame>
          <p:nvGraphicFramePr>
            <p:cNvPr id="22535" name="Object 14"/>
            <p:cNvGraphicFramePr>
              <a:graphicFrameLocks noChangeAspect="1"/>
            </p:cNvGraphicFramePr>
            <p:nvPr/>
          </p:nvGraphicFramePr>
          <p:xfrm>
            <a:off x="385" y="1572"/>
            <a:ext cx="3877" cy="497"/>
          </p:xfrm>
          <a:graphic>
            <a:graphicData uri="http://schemas.openxmlformats.org/presentationml/2006/ole">
              <mc:AlternateContent xmlns:mc="http://schemas.openxmlformats.org/markup-compatibility/2006">
                <mc:Choice xmlns:v="urn:schemas-microsoft-com:vml" Requires="v">
                  <p:oleObj spid="_x0000_s22586" name="Equation" r:id="rId1" imgW="3340100" imgH="431800" progId="Equation.DSMT4">
                    <p:embed/>
                  </p:oleObj>
                </mc:Choice>
                <mc:Fallback>
                  <p:oleObj name="Equation" r:id="rId1" imgW="3340100" imgH="431800" progId="Equation.DSMT4">
                    <p:embed/>
                    <p:pic>
                      <p:nvPicPr>
                        <p:cNvPr id="0" name="Objec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 y="1572"/>
                          <a:ext cx="3877" cy="49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6" name="Object 13"/>
            <p:cNvGraphicFramePr>
              <a:graphicFrameLocks noChangeAspect="1"/>
            </p:cNvGraphicFramePr>
            <p:nvPr/>
          </p:nvGraphicFramePr>
          <p:xfrm>
            <a:off x="385" y="2162"/>
            <a:ext cx="3878" cy="497"/>
          </p:xfrm>
          <a:graphic>
            <a:graphicData uri="http://schemas.openxmlformats.org/presentationml/2006/ole">
              <mc:AlternateContent xmlns:mc="http://schemas.openxmlformats.org/markup-compatibility/2006">
                <mc:Choice xmlns:v="urn:schemas-microsoft-com:vml" Requires="v">
                  <p:oleObj spid="_x0000_s22587" name="Equation" r:id="rId3" imgW="3340100" imgH="431800" progId="Equation.DSMT4">
                    <p:embed/>
                  </p:oleObj>
                </mc:Choice>
                <mc:Fallback>
                  <p:oleObj name="Equation" r:id="rId3" imgW="3340100" imgH="4318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2162"/>
                          <a:ext cx="3878" cy="49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7" name="Rectangle 17"/>
            <p:cNvSpPr>
              <a:spLocks noChangeArrowheads="1"/>
            </p:cNvSpPr>
            <p:nvPr/>
          </p:nvSpPr>
          <p:spPr bwMode="auto">
            <a:xfrm>
              <a:off x="-114" y="1616"/>
              <a:ext cx="576" cy="27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a:latin typeface="楷体_GB2312" pitchFamily="49" charset="-122"/>
                  <a:ea typeface="楷体_GB2312" pitchFamily="49" charset="-122"/>
                </a:rPr>
                <a:t>（</a:t>
              </a:r>
              <a:r>
                <a:rPr lang="en-US" altLang="zh-CN" sz="2200">
                  <a:latin typeface="楷体_GB2312" pitchFamily="49" charset="-122"/>
                  <a:ea typeface="楷体_GB2312" pitchFamily="49" charset="-122"/>
                </a:rPr>
                <a:t>4</a:t>
              </a:r>
              <a:r>
                <a:rPr lang="zh-CN" altLang="en-US" sz="2200">
                  <a:latin typeface="楷体_GB2312" pitchFamily="49" charset="-122"/>
                  <a:ea typeface="楷体_GB2312" pitchFamily="49" charset="-122"/>
                </a:rPr>
                <a:t>）</a:t>
              </a:r>
              <a:endParaRPr lang="zh-CN" altLang="en-US" sz="2200">
                <a:latin typeface="楷体_GB2312" pitchFamily="49" charset="-122"/>
                <a:ea typeface="楷体_GB2312" pitchFamily="49" charset="-122"/>
              </a:endParaRPr>
            </a:p>
          </p:txBody>
        </p:sp>
        <p:graphicFrame>
          <p:nvGraphicFramePr>
            <p:cNvPr id="22538" name="Object 18"/>
            <p:cNvGraphicFramePr>
              <a:graphicFrameLocks noChangeAspect="1"/>
            </p:cNvGraphicFramePr>
            <p:nvPr/>
          </p:nvGraphicFramePr>
          <p:xfrm>
            <a:off x="4830" y="1661"/>
            <a:ext cx="499" cy="292"/>
          </p:xfrm>
          <a:graphic>
            <a:graphicData uri="http://schemas.openxmlformats.org/presentationml/2006/ole">
              <mc:AlternateContent xmlns:mc="http://schemas.openxmlformats.org/markup-compatibility/2006">
                <mc:Choice xmlns:v="urn:schemas-microsoft-com:vml" Requires="v">
                  <p:oleObj spid="_x0000_s22588" name="Equation" r:id="rId5" imgW="393700" imgH="228600" progId="Equation.DSMT4">
                    <p:embed/>
                  </p:oleObj>
                </mc:Choice>
                <mc:Fallback>
                  <p:oleObj name="Equation" r:id="rId5" imgW="393700" imgH="228600"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0" y="1661"/>
                          <a:ext cx="499" cy="29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9" name="Object 20"/>
            <p:cNvGraphicFramePr>
              <a:graphicFrameLocks noChangeAspect="1"/>
            </p:cNvGraphicFramePr>
            <p:nvPr/>
          </p:nvGraphicFramePr>
          <p:xfrm>
            <a:off x="4811" y="2251"/>
            <a:ext cx="564" cy="310"/>
          </p:xfrm>
          <a:graphic>
            <a:graphicData uri="http://schemas.openxmlformats.org/presentationml/2006/ole">
              <mc:AlternateContent xmlns:mc="http://schemas.openxmlformats.org/markup-compatibility/2006">
                <mc:Choice xmlns:v="urn:schemas-microsoft-com:vml" Requires="v">
                  <p:oleObj spid="_x0000_s22589" name="Equation" r:id="rId7" imgW="419100" imgH="228600" progId="Equation.DSMT4">
                    <p:embed/>
                  </p:oleObj>
                </mc:Choice>
                <mc:Fallback>
                  <p:oleObj name="Equation" r:id="rId7" imgW="419100" imgH="228600"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1" y="2251"/>
                          <a:ext cx="564" cy="31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40" name="Line 21"/>
            <p:cNvSpPr>
              <a:spLocks noChangeShapeType="1"/>
            </p:cNvSpPr>
            <p:nvPr/>
          </p:nvSpPr>
          <p:spPr bwMode="auto">
            <a:xfrm>
              <a:off x="4332" y="1797"/>
              <a:ext cx="362" cy="0"/>
            </a:xfrm>
            <a:prstGeom prst="line">
              <a:avLst/>
            </a:prstGeom>
            <a:noFill/>
            <a:ln w="254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541" name="Line 22"/>
            <p:cNvSpPr>
              <a:spLocks noChangeShapeType="1"/>
            </p:cNvSpPr>
            <p:nvPr/>
          </p:nvSpPr>
          <p:spPr bwMode="auto">
            <a:xfrm>
              <a:off x="4332" y="2387"/>
              <a:ext cx="362" cy="0"/>
            </a:xfrm>
            <a:prstGeom prst="line">
              <a:avLst/>
            </a:prstGeom>
            <a:noFill/>
            <a:ln w="25400">
              <a:solidFill>
                <a:srgbClr val="9933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2534" name="Text Box 2"/>
          <p:cNvSpPr txBox="1">
            <a:spLocks noChangeArrowheads="1"/>
          </p:cNvSpPr>
          <p:nvPr/>
        </p:nvSpPr>
        <p:spPr bwMode="auto">
          <a:xfrm>
            <a:off x="2478089" y="3716338"/>
            <a:ext cx="72358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3600">
                <a:latin typeface="楷体_GB2312" pitchFamily="49" charset="-122"/>
                <a:ea typeface="楷体_GB2312" pitchFamily="49" charset="-122"/>
              </a:rPr>
              <a:t>可以证明，最大后验概率判决规则给出的判决结果的错误率是最小的</a:t>
            </a:r>
            <a:endParaRPr lang="en-US" altLang="zh-CN" sz="3600">
              <a:latin typeface="楷体_GB2312" pitchFamily="49" charset="-122"/>
              <a:ea typeface="楷体_GB2312" pitchFamily="49" charset="-122"/>
            </a:endParaRPr>
          </a:p>
        </p:txBody>
      </p:sp>
    </p:spTree>
  </p:cSld>
  <p:clrMapOvr>
    <a:masterClrMapping/>
  </p:clrMapOvr>
  <p:transition advTm="898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基于最小错误率的贝叶斯决策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24579"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sp>
        <p:nvSpPr>
          <p:cNvPr id="24580" name="Rectangle 10"/>
          <p:cNvSpPr>
            <a:spLocks noChangeArrowheads="1"/>
          </p:cNvSpPr>
          <p:nvPr/>
        </p:nvSpPr>
        <p:spPr bwMode="auto">
          <a:xfrm>
            <a:off x="1981201" y="1600200"/>
            <a:ext cx="78597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en-US" altLang="zh-CN" sz="2800"/>
          </a:p>
        </p:txBody>
      </p:sp>
      <p:pic>
        <p:nvPicPr>
          <p:cNvPr id="24581"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3388" y="1600200"/>
            <a:ext cx="8964612" cy="337978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898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1125538"/>
            <a:ext cx="6985000" cy="2614612"/>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4508501"/>
            <a:ext cx="3868737" cy="173831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8" name="Text Box 6"/>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基于最小错误率的贝叶斯决策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基于最小错误率的贝叶斯决策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797699" name="Group 3"/>
          <p:cNvGraphicFramePr>
            <a:graphicFrameLocks noGrp="1"/>
          </p:cNvGraphicFramePr>
          <p:nvPr/>
        </p:nvGraphicFramePr>
        <p:xfrm>
          <a:off x="1919288" y="908051"/>
          <a:ext cx="2520950" cy="504825"/>
        </p:xfrm>
        <a:graphic>
          <a:graphicData uri="http://schemas.openxmlformats.org/drawingml/2006/table">
            <a:tbl>
              <a:tblPr/>
              <a:tblGrid>
                <a:gridCol w="2520950"/>
              </a:tblGrid>
              <a:tr h="5048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错误率证明</a:t>
                      </a:r>
                      <a:endParaRPr kumimoji="0" lang="zh-CN" altLang="en-US"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27657"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sp>
        <p:nvSpPr>
          <p:cNvPr id="27658" name="Rectangle 10"/>
          <p:cNvSpPr>
            <a:spLocks noChangeArrowheads="1"/>
          </p:cNvSpPr>
          <p:nvPr/>
        </p:nvSpPr>
        <p:spPr bwMode="auto">
          <a:xfrm>
            <a:off x="1981201" y="1600200"/>
            <a:ext cx="78597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en-US" altLang="zh-CN" sz="2800"/>
          </a:p>
        </p:txBody>
      </p:sp>
      <p:pic>
        <p:nvPicPr>
          <p:cNvPr id="27659"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4825" y="1844676"/>
            <a:ext cx="7634288" cy="1731963"/>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6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3994150"/>
            <a:ext cx="88773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WordArt 2"/>
          <p:cNvSpPr>
            <a:spLocks noChangeArrowheads="1" noChangeShapeType="1" noTextEdit="1"/>
          </p:cNvSpPr>
          <p:nvPr/>
        </p:nvSpPr>
        <p:spPr bwMode="auto">
          <a:xfrm>
            <a:off x="4727575" y="404813"/>
            <a:ext cx="2520950" cy="647700"/>
          </a:xfrm>
          <a:prstGeom prst="rect">
            <a:avLst/>
          </a:prstGeom>
        </p:spPr>
        <p:txBody>
          <a:bodyPr wrap="none" fromWordArt="1">
            <a:prstTxWarp prst="textPlain">
              <a:avLst>
                <a:gd name="adj" fmla="val 50000"/>
              </a:avLst>
            </a:prstTxWarp>
          </a:bodyPr>
          <a:lstStyle/>
          <a:p>
            <a:pPr algn="ctr"/>
            <a:r>
              <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rPr>
              <a:t>主要内容</a:t>
            </a:r>
            <a:endPar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endParaRPr>
          </a:p>
        </p:txBody>
      </p:sp>
      <p:sp>
        <p:nvSpPr>
          <p:cNvPr id="7171" name="Rectangle 2"/>
          <p:cNvSpPr>
            <a:spLocks noChangeArrowheads="1"/>
          </p:cNvSpPr>
          <p:nvPr/>
        </p:nvSpPr>
        <p:spPr bwMode="auto">
          <a:xfrm>
            <a:off x="2206626" y="1484313"/>
            <a:ext cx="777716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贝叶斯决策基础知识</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基于最小错误率的贝叶斯决策</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基于最小风险的贝叶斯决策</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正态分布时的统计决策</a:t>
            </a:r>
            <a:endParaRPr lang="en-US" altLang="zh-CN">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贝叶斯分类器设计</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小结</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advTm="276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1951" y="692151"/>
            <a:ext cx="8856663" cy="23971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Text Box 5"/>
          <p:cNvSpPr txBox="1">
            <a:spLocks noChangeArrowheads="1"/>
          </p:cNvSpPr>
          <p:nvPr/>
        </p:nvSpPr>
        <p:spPr bwMode="auto">
          <a:xfrm>
            <a:off x="1524001" y="-26988"/>
            <a:ext cx="7235825" cy="64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基于最小错误率的贝叶斯决策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pic>
        <p:nvPicPr>
          <p:cNvPr id="2970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3167064"/>
            <a:ext cx="4537075"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5" y="3644900"/>
            <a:ext cx="403383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609975"/>
            <a:ext cx="1362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51314" y="3462339"/>
            <a:ext cx="14001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40551" y="3852863"/>
            <a:ext cx="1362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05814" y="3857626"/>
            <a:ext cx="14001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79851" y="5965825"/>
            <a:ext cx="2000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67639" y="6237288"/>
            <a:ext cx="2000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图片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76925" y="5999164"/>
            <a:ext cx="2095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图片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021888" y="6272214"/>
            <a:ext cx="2095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0"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19264" y="4365625"/>
            <a:ext cx="3143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图片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19814" y="4365625"/>
            <a:ext cx="3143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2" name="图片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71813" y="4997450"/>
            <a:ext cx="3619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3" name="图片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316414" y="4989513"/>
            <a:ext cx="3524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4" name="图片 1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27913" y="5187950"/>
            <a:ext cx="3619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5" name="图片 1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621714" y="5187950"/>
            <a:ext cx="3524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基于最小错误率的贝叶斯决策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48899" name="Group 3"/>
          <p:cNvGraphicFramePr>
            <a:graphicFrameLocks noGrp="1"/>
          </p:cNvGraphicFramePr>
          <p:nvPr/>
        </p:nvGraphicFramePr>
        <p:xfrm>
          <a:off x="1919288" y="908051"/>
          <a:ext cx="2520950" cy="504825"/>
        </p:xfrm>
        <a:graphic>
          <a:graphicData uri="http://schemas.openxmlformats.org/drawingml/2006/table">
            <a:tbl>
              <a:tblPr/>
              <a:tblGrid>
                <a:gridCol w="2520950"/>
              </a:tblGrid>
              <a:tr h="5048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多类问题</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30729"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pic>
        <p:nvPicPr>
          <p:cNvPr id="30730" name="Picture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288" y="1490664"/>
            <a:ext cx="7993062" cy="238442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Group 3"/>
          <p:cNvGraphicFramePr>
            <a:graphicFrameLocks noGrp="1"/>
          </p:cNvGraphicFramePr>
          <p:nvPr/>
        </p:nvGraphicFramePr>
        <p:xfrm>
          <a:off x="1933575" y="4030664"/>
          <a:ext cx="2520950" cy="504825"/>
        </p:xfrm>
        <a:graphic>
          <a:graphicData uri="http://schemas.openxmlformats.org/drawingml/2006/table">
            <a:tbl>
              <a:tblPr/>
              <a:tblGrid>
                <a:gridCol w="2520950"/>
              </a:tblGrid>
              <a:tr h="5048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小结</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30737" name="文本框 1"/>
          <p:cNvSpPr txBox="1">
            <a:spLocks noChangeArrowheads="1"/>
          </p:cNvSpPr>
          <p:nvPr/>
        </p:nvSpPr>
        <p:spPr bwMode="auto">
          <a:xfrm>
            <a:off x="1947863" y="4630738"/>
            <a:ext cx="6119812"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l"/>
            </a:pPr>
            <a:r>
              <a:rPr lang="zh-CN" altLang="en-US" sz="2200">
                <a:latin typeface="楷体_GB2312" pitchFamily="49" charset="-122"/>
                <a:ea typeface="楷体_GB2312" pitchFamily="49" charset="-122"/>
              </a:rPr>
              <a:t>优势：最大后验概率判决的错误概率最小</a:t>
            </a:r>
            <a:endParaRPr lang="en-US" altLang="zh-CN" sz="2200">
              <a:latin typeface="楷体_GB2312" pitchFamily="49" charset="-122"/>
              <a:ea typeface="楷体_GB2312" pitchFamily="49" charset="-122"/>
            </a:endParaRPr>
          </a:p>
          <a:p>
            <a:pPr>
              <a:lnSpc>
                <a:spcPct val="150000"/>
              </a:lnSpc>
              <a:spcBef>
                <a:spcPct val="0"/>
              </a:spcBef>
              <a:buFont typeface="Wingdings" panose="05000000000000000000" pitchFamily="2" charset="2"/>
              <a:buChar char="l"/>
            </a:pPr>
            <a:r>
              <a:rPr lang="zh-CN" altLang="en-US" sz="2200">
                <a:latin typeface="楷体_GB2312" pitchFamily="49" charset="-122"/>
                <a:ea typeface="楷体_GB2312" pitchFamily="49" charset="-122"/>
              </a:rPr>
              <a:t>缺点：没有考虑判决的风险</a:t>
            </a:r>
            <a:endParaRPr lang="zh-CN" altLang="en-US" sz="2200">
              <a:latin typeface="楷体_GB2312" pitchFamily="49" charset="-122"/>
              <a:ea typeface="楷体_GB2312" pitchFamily="49" charset="-122"/>
            </a:endParaRPr>
          </a:p>
        </p:txBody>
      </p:sp>
      <p:sp>
        <p:nvSpPr>
          <p:cNvPr id="30738" name="Text Box 2"/>
          <p:cNvSpPr txBox="1">
            <a:spLocks noChangeArrowheads="1"/>
          </p:cNvSpPr>
          <p:nvPr/>
        </p:nvSpPr>
        <p:spPr bwMode="auto">
          <a:xfrm>
            <a:off x="2513014" y="5908675"/>
            <a:ext cx="34385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800">
                <a:latin typeface="楷体_GB2312" pitchFamily="49" charset="-122"/>
                <a:ea typeface="楷体_GB2312" pitchFamily="49" charset="-122"/>
              </a:rPr>
              <a:t>判决错误概率最小化</a:t>
            </a:r>
            <a:endParaRPr lang="en-US" altLang="zh-CN" sz="2800">
              <a:latin typeface="楷体_GB2312" pitchFamily="49" charset="-122"/>
              <a:ea typeface="楷体_GB2312" pitchFamily="49" charset="-122"/>
            </a:endParaRPr>
          </a:p>
        </p:txBody>
      </p:sp>
      <p:sp>
        <p:nvSpPr>
          <p:cNvPr id="30739" name="Text Box 2"/>
          <p:cNvSpPr txBox="1">
            <a:spLocks noChangeArrowheads="1"/>
          </p:cNvSpPr>
          <p:nvPr/>
        </p:nvSpPr>
        <p:spPr bwMode="auto">
          <a:xfrm>
            <a:off x="6743701" y="5908675"/>
            <a:ext cx="344011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800">
                <a:latin typeface="楷体_GB2312" pitchFamily="49" charset="-122"/>
                <a:ea typeface="楷体_GB2312" pitchFamily="49" charset="-122"/>
              </a:rPr>
              <a:t>判决风险最小化</a:t>
            </a:r>
            <a:endParaRPr lang="en-US" altLang="zh-CN" sz="2800">
              <a:latin typeface="楷体_GB2312" pitchFamily="49" charset="-122"/>
              <a:ea typeface="楷体_GB2312" pitchFamily="49" charset="-122"/>
            </a:endParaRPr>
          </a:p>
        </p:txBody>
      </p:sp>
      <p:sp>
        <p:nvSpPr>
          <p:cNvPr id="30740" name="箭头: 右 2"/>
          <p:cNvSpPr>
            <a:spLocks noChangeArrowheads="1"/>
          </p:cNvSpPr>
          <p:nvPr/>
        </p:nvSpPr>
        <p:spPr bwMode="auto">
          <a:xfrm>
            <a:off x="5932488" y="5992813"/>
            <a:ext cx="736600" cy="355600"/>
          </a:xfrm>
          <a:prstGeom prst="rightArrow">
            <a:avLst>
              <a:gd name="adj1" fmla="val 50000"/>
              <a:gd name="adj2" fmla="val 49887"/>
            </a:avLst>
          </a:prstGeom>
          <a:solidFill>
            <a:schemeClr val="accent1"/>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p>
        </p:txBody>
      </p:sp>
    </p:spTree>
  </p:cSld>
  <p:clrMapOvr>
    <a:masterClrMapping/>
  </p:clrMapOvr>
  <p:transition advTm="898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WordArt 2"/>
          <p:cNvSpPr>
            <a:spLocks noChangeArrowheads="1" noChangeShapeType="1" noTextEdit="1"/>
          </p:cNvSpPr>
          <p:nvPr/>
        </p:nvSpPr>
        <p:spPr bwMode="auto">
          <a:xfrm>
            <a:off x="4727575" y="404813"/>
            <a:ext cx="2520950" cy="647700"/>
          </a:xfrm>
          <a:prstGeom prst="rect">
            <a:avLst/>
          </a:prstGeom>
        </p:spPr>
        <p:txBody>
          <a:bodyPr wrap="none" fromWordArt="1">
            <a:prstTxWarp prst="textPlain">
              <a:avLst>
                <a:gd name="adj" fmla="val 50000"/>
              </a:avLst>
            </a:prstTxWarp>
          </a:bodyPr>
          <a:lstStyle/>
          <a:p>
            <a:pPr algn="ctr"/>
            <a:r>
              <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rPr>
              <a:t>主要内容</a:t>
            </a:r>
            <a:endPar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endParaRPr>
          </a:p>
        </p:txBody>
      </p:sp>
      <p:sp>
        <p:nvSpPr>
          <p:cNvPr id="32771" name="Rectangle 2"/>
          <p:cNvSpPr>
            <a:spLocks noChangeArrowheads="1"/>
          </p:cNvSpPr>
          <p:nvPr/>
        </p:nvSpPr>
        <p:spPr bwMode="auto">
          <a:xfrm>
            <a:off x="2206626" y="1484313"/>
            <a:ext cx="777716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贝叶斯决策基础知识</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基于最小错误率的贝叶斯决策</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solidFill>
                  <a:srgbClr val="CC0000"/>
                </a:solidFill>
                <a:latin typeface="微软雅黑" panose="020B0503020204020204" pitchFamily="34" charset="-122"/>
                <a:ea typeface="微软雅黑" panose="020B0503020204020204" pitchFamily="34" charset="-122"/>
              </a:rPr>
              <a:t>基于最小风险的贝叶斯决策</a:t>
            </a:r>
            <a:endParaRPr lang="zh-CN" altLang="en-US">
              <a:solidFill>
                <a:srgbClr val="CC0000"/>
              </a:solidFill>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sym typeface="+mn-ea"/>
              </a:rPr>
              <a:t>贝叶斯分类器设计</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正态分布时的统计决策</a:t>
            </a:r>
            <a:endParaRPr lang="en-US" altLang="zh-CN">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小结</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advTm="276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AutoShape 2"/>
          <p:cNvSpPr>
            <a:spLocks noChangeArrowheads="1"/>
          </p:cNvSpPr>
          <p:nvPr/>
        </p:nvSpPr>
        <p:spPr bwMode="auto">
          <a:xfrm>
            <a:off x="2422526" y="2205039"/>
            <a:ext cx="7345363" cy="2160587"/>
          </a:xfrm>
          <a:prstGeom prst="horizontalScroll">
            <a:avLst>
              <a:gd name="adj" fmla="val 12500"/>
            </a:avLst>
          </a:prstGeom>
          <a:gradFill rotWithShape="1">
            <a:gsLst>
              <a:gs pos="0">
                <a:srgbClr val="5E9EFF"/>
              </a:gs>
              <a:gs pos="39999">
                <a:srgbClr val="85C2FF"/>
              </a:gs>
              <a:gs pos="70000">
                <a:srgbClr val="C4D6EB"/>
              </a:gs>
              <a:gs pos="100000">
                <a:srgbClr val="FFEBFA"/>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b="1">
              <a:ea typeface="楷体_GB2312" pitchFamily="49" charset="-122"/>
            </a:endParaRPr>
          </a:p>
        </p:txBody>
      </p:sp>
      <p:sp>
        <p:nvSpPr>
          <p:cNvPr id="33795" name="Rectangle 3"/>
          <p:cNvSpPr>
            <a:spLocks noChangeArrowheads="1"/>
          </p:cNvSpPr>
          <p:nvPr/>
        </p:nvSpPr>
        <p:spPr bwMode="auto">
          <a:xfrm>
            <a:off x="2208213" y="2636839"/>
            <a:ext cx="76327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75000"/>
              </a:lnSpc>
              <a:spcBef>
                <a:spcPct val="0"/>
              </a:spcBef>
              <a:spcAft>
                <a:spcPct val="50000"/>
              </a:spcAft>
              <a:buClr>
                <a:srgbClr val="0000CC"/>
              </a:buClr>
              <a:buFont typeface="Wingdings" panose="05000000000000000000" pitchFamily="2" charset="2"/>
              <a:buNone/>
            </a:pPr>
            <a:r>
              <a:rPr lang="zh-CN" altLang="en-US" sz="6000" b="1">
                <a:latin typeface="隶书" panose="02010509060101010101" pitchFamily="49" charset="-122"/>
                <a:ea typeface="隶书" panose="02010509060101010101" pitchFamily="49" charset="-122"/>
              </a:rPr>
              <a:t>基于最小风险的贝叶斯决策</a:t>
            </a:r>
            <a:endParaRPr lang="zh-CN" altLang="en-US" sz="6000" b="1">
              <a:latin typeface="隶书" panose="02010509060101010101" pitchFamily="49" charset="-122"/>
              <a:ea typeface="隶书" panose="02010509060101010101" pitchFamily="49" charset="-122"/>
            </a:endParaRPr>
          </a:p>
        </p:txBody>
      </p:sp>
    </p:spTree>
  </p:cSld>
  <p:clrMapOvr>
    <a:masterClrMapping/>
  </p:clrMapOvr>
  <p:transition advTm="245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34819"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pic>
        <p:nvPicPr>
          <p:cNvPr id="3482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5188" y="1427164"/>
            <a:ext cx="7777162" cy="503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Group 3"/>
          <p:cNvGraphicFramePr>
            <a:graphicFrameLocks noGrp="1"/>
          </p:cNvGraphicFramePr>
          <p:nvPr/>
        </p:nvGraphicFramePr>
        <p:xfrm>
          <a:off x="1919288" y="908050"/>
          <a:ext cx="4392612" cy="487368"/>
        </p:xfrm>
        <a:graphic>
          <a:graphicData uri="http://schemas.openxmlformats.org/drawingml/2006/table">
            <a:tbl>
              <a:tblPr/>
              <a:tblGrid>
                <a:gridCol w="4392612"/>
              </a:tblGrid>
              <a:tr h="487363">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一个导弹或飞机袭击的实例</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37" marR="91437"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Tree>
  </p:cSld>
  <p:clrMapOvr>
    <a:masterClrMapping/>
  </p:clrMapOvr>
  <p:transition advTm="8985"/>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01795" name="Group 3"/>
          <p:cNvGraphicFramePr>
            <a:graphicFrameLocks noGrp="1"/>
          </p:cNvGraphicFramePr>
          <p:nvPr/>
        </p:nvGraphicFramePr>
        <p:xfrm>
          <a:off x="1919288" y="908050"/>
          <a:ext cx="1439862" cy="487368"/>
        </p:xfrm>
        <a:graphic>
          <a:graphicData uri="http://schemas.openxmlformats.org/drawingml/2006/table">
            <a:tbl>
              <a:tblPr/>
              <a:tblGrid>
                <a:gridCol w="1439862"/>
              </a:tblGrid>
              <a:tr h="487363">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概念</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05" marR="91405"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36873"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graphicFrame>
        <p:nvGraphicFramePr>
          <p:cNvPr id="801830" name="Group 38"/>
          <p:cNvGraphicFramePr>
            <a:graphicFrameLocks noGrp="1"/>
          </p:cNvGraphicFramePr>
          <p:nvPr/>
        </p:nvGraphicFramePr>
        <p:xfrm>
          <a:off x="1919288" y="3892551"/>
          <a:ext cx="1439862" cy="487363"/>
        </p:xfrm>
        <a:graphic>
          <a:graphicData uri="http://schemas.openxmlformats.org/drawingml/2006/table">
            <a:tbl>
              <a:tblPr/>
              <a:tblGrid>
                <a:gridCol w="1439862"/>
              </a:tblGrid>
              <a:tr h="487363">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决策空间</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05" marR="91405" marT="45716" marB="45716"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36880" name="矩形 1"/>
          <p:cNvSpPr>
            <a:spLocks noChangeArrowheads="1"/>
          </p:cNvSpPr>
          <p:nvPr/>
        </p:nvSpPr>
        <p:spPr bwMode="auto">
          <a:xfrm>
            <a:off x="3071813" y="908050"/>
            <a:ext cx="734536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rPr>
              <a:t>     前面所讲的错误率达到最小。在某些实际应用中，最小错误率的贝叶斯准则并不适合。以癌细胞识别为例，诊断中如果把正常细胞判为癌症细胞，固然会给病人精神造成伤害，但伤害有限；相反地，若把癌症细胞误判为正常细胞，将会使早期的癌症患者失去治疗的最佳时机，造成严重的后果。</a:t>
            </a:r>
            <a:endParaRPr lang="zh-CN" altLang="en-US" sz="2000">
              <a:latin typeface="微软雅黑" panose="020B0503020204020204" pitchFamily="34" charset="-122"/>
              <a:ea typeface="微软雅黑" panose="020B0503020204020204" pitchFamily="34" charset="-122"/>
            </a:endParaRPr>
          </a:p>
        </p:txBody>
      </p:sp>
      <p:graphicFrame>
        <p:nvGraphicFramePr>
          <p:cNvPr id="8" name="Group 3"/>
          <p:cNvGraphicFramePr>
            <a:graphicFrameLocks noGrp="1"/>
          </p:cNvGraphicFramePr>
          <p:nvPr/>
        </p:nvGraphicFramePr>
        <p:xfrm>
          <a:off x="1919288" y="2754313"/>
          <a:ext cx="1439862" cy="487366"/>
        </p:xfrm>
        <a:graphic>
          <a:graphicData uri="http://schemas.openxmlformats.org/drawingml/2006/table">
            <a:tbl>
              <a:tblPr/>
              <a:tblGrid>
                <a:gridCol w="1439862"/>
              </a:tblGrid>
              <a:tr h="487362">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决策</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05" marR="91405" marT="45563" marB="45563"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36887" name="矩形 2"/>
          <p:cNvSpPr>
            <a:spLocks noChangeArrowheads="1"/>
          </p:cNvSpPr>
          <p:nvPr/>
        </p:nvSpPr>
        <p:spPr bwMode="auto">
          <a:xfrm>
            <a:off x="3503614" y="2768600"/>
            <a:ext cx="4949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000">
                <a:latin typeface="微软雅黑" panose="020B0503020204020204" pitchFamily="34" charset="-122"/>
                <a:ea typeface="微软雅黑" panose="020B0503020204020204" pitchFamily="34" charset="-122"/>
                <a:cs typeface="Times New Roman" panose="02020603050405020304" pitchFamily="18" charset="0"/>
              </a:rPr>
              <a:t>在决策论中称采取的决定为决策或行动</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888" name="矩形 9"/>
          <p:cNvSpPr>
            <a:spLocks noChangeArrowheads="1"/>
          </p:cNvSpPr>
          <p:nvPr/>
        </p:nvSpPr>
        <p:spPr bwMode="auto">
          <a:xfrm>
            <a:off x="3503614" y="3922713"/>
            <a:ext cx="7164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所有可能采取的各种决策组成的集合称为决策空间或行动空间</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1" name="Group 38"/>
          <p:cNvGraphicFramePr>
            <a:graphicFrameLocks noGrp="1"/>
          </p:cNvGraphicFramePr>
          <p:nvPr/>
        </p:nvGraphicFramePr>
        <p:xfrm>
          <a:off x="1919288" y="4692651"/>
          <a:ext cx="1439862" cy="487363"/>
        </p:xfrm>
        <a:graphic>
          <a:graphicData uri="http://schemas.openxmlformats.org/drawingml/2006/table">
            <a:tbl>
              <a:tblPr/>
              <a:tblGrid>
                <a:gridCol w="1439862"/>
              </a:tblGrid>
              <a:tr h="487363">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期望风险</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05" marR="91405" marT="45716" marB="45716"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36895" name="矩形 15"/>
          <p:cNvSpPr>
            <a:spLocks noChangeArrowheads="1"/>
          </p:cNvSpPr>
          <p:nvPr/>
        </p:nvSpPr>
        <p:spPr bwMode="auto">
          <a:xfrm>
            <a:off x="3503614" y="4613276"/>
            <a:ext cx="7164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反映对整个特征空间上所有</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取值采取相应的决策所带来的平均风险。</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7" name="Group 38"/>
          <p:cNvGraphicFramePr>
            <a:graphicFrameLocks noGrp="1"/>
          </p:cNvGraphicFramePr>
          <p:nvPr/>
        </p:nvGraphicFramePr>
        <p:xfrm>
          <a:off x="1919288" y="5559426"/>
          <a:ext cx="1439862" cy="487363"/>
        </p:xfrm>
        <a:graphic>
          <a:graphicData uri="http://schemas.openxmlformats.org/drawingml/2006/table">
            <a:tbl>
              <a:tblPr/>
              <a:tblGrid>
                <a:gridCol w="1439862"/>
              </a:tblGrid>
              <a:tr h="487363">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条件风险</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05" marR="91405" marT="45716" marB="45716"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36902" name="矩形 17"/>
          <p:cNvSpPr>
            <a:spLocks noChangeArrowheads="1"/>
          </p:cNvSpPr>
          <p:nvPr/>
        </p:nvSpPr>
        <p:spPr bwMode="auto">
          <a:xfrm>
            <a:off x="3503614" y="5559425"/>
            <a:ext cx="7164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只反映对某一</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的取值采取决策所带来的风险</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advTm="898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01795" name="Group 3"/>
          <p:cNvGraphicFramePr>
            <a:graphicFrameLocks noGrp="1"/>
          </p:cNvGraphicFramePr>
          <p:nvPr/>
        </p:nvGraphicFramePr>
        <p:xfrm>
          <a:off x="1919289" y="908050"/>
          <a:ext cx="1800225" cy="487368"/>
        </p:xfrm>
        <a:graphic>
          <a:graphicData uri="http://schemas.openxmlformats.org/drawingml/2006/table">
            <a:tbl>
              <a:tblPr/>
              <a:tblGrid>
                <a:gridCol w="1800225"/>
              </a:tblGrid>
              <a:tr h="487363">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数学描述</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29" marR="91429"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38921" name="矩形 3"/>
          <p:cNvSpPr>
            <a:spLocks noChangeArrowheads="1"/>
          </p:cNvSpPr>
          <p:nvPr/>
        </p:nvSpPr>
        <p:spPr bwMode="auto">
          <a:xfrm>
            <a:off x="1919289" y="1477963"/>
            <a:ext cx="4092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将样本</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看作</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2400">
                <a:latin typeface="微软雅黑" panose="020B0503020204020204" pitchFamily="34" charset="-122"/>
                <a:ea typeface="微软雅黑" panose="020B0503020204020204" pitchFamily="34" charset="-122"/>
                <a:cs typeface="Times New Roman" panose="02020603050405020304" pitchFamily="18" charset="0"/>
              </a:rPr>
              <a:t>维随机向量</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8922" name="对象 5"/>
          <p:cNvGraphicFramePr>
            <a:graphicFrameLocks noChangeAspect="1"/>
          </p:cNvGraphicFramePr>
          <p:nvPr/>
        </p:nvGraphicFramePr>
        <p:xfrm>
          <a:off x="5930901" y="1497013"/>
          <a:ext cx="2036763" cy="457200"/>
        </p:xfrm>
        <a:graphic>
          <a:graphicData uri="http://schemas.openxmlformats.org/presentationml/2006/ole">
            <mc:AlternateContent xmlns:mc="http://schemas.openxmlformats.org/markup-compatibility/2006">
              <mc:Choice xmlns:v="urn:schemas-microsoft-com:vml" Requires="v">
                <p:oleObj spid="_x0000_s38999" name="Equation" r:id="rId1" imgW="1091565" imgH="241300" progId="Equation.DSMT4">
                  <p:embed/>
                </p:oleObj>
              </mc:Choice>
              <mc:Fallback>
                <p:oleObj name="Equation" r:id="rId1" imgW="1091565" imgH="241300" progId="Equation.DSMT4">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901" y="1497013"/>
                        <a:ext cx="203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3" name="矩形 18"/>
          <p:cNvSpPr>
            <a:spLocks noChangeArrowheads="1"/>
          </p:cNvSpPr>
          <p:nvPr/>
        </p:nvSpPr>
        <p:spPr bwMode="auto">
          <a:xfrm>
            <a:off x="1935163" y="1955801"/>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其中</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8924" name="对象 8"/>
          <p:cNvGraphicFramePr>
            <a:graphicFrameLocks noChangeAspect="1"/>
          </p:cNvGraphicFramePr>
          <p:nvPr/>
        </p:nvGraphicFramePr>
        <p:xfrm>
          <a:off x="2760664" y="1976439"/>
          <a:ext cx="1336675" cy="434975"/>
        </p:xfrm>
        <a:graphic>
          <a:graphicData uri="http://schemas.openxmlformats.org/presentationml/2006/ole">
            <mc:AlternateContent xmlns:mc="http://schemas.openxmlformats.org/markup-compatibility/2006">
              <mc:Choice xmlns:v="urn:schemas-microsoft-com:vml" Requires="v">
                <p:oleObj spid="_x0000_s39000" name="Equation" r:id="rId3" imgW="698500" imgH="228600" progId="Equation.DSMT4">
                  <p:embed/>
                </p:oleObj>
              </mc:Choice>
              <mc:Fallback>
                <p:oleObj name="Equation" r:id="rId3" imgW="698500" imgH="228600"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664" y="1976439"/>
                        <a:ext cx="13366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5" name="矩形 20"/>
          <p:cNvSpPr>
            <a:spLocks noChangeArrowheads="1"/>
          </p:cNvSpPr>
          <p:nvPr/>
        </p:nvSpPr>
        <p:spPr bwMode="auto">
          <a:xfrm>
            <a:off x="4079876" y="1965326"/>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是一维随机变量；</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926" name="矩形 21"/>
          <p:cNvSpPr>
            <a:spLocks noChangeArrowheads="1"/>
          </p:cNvSpPr>
          <p:nvPr/>
        </p:nvSpPr>
        <p:spPr bwMode="auto">
          <a:xfrm>
            <a:off x="1935163" y="2541588"/>
            <a:ext cx="5541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状态空间    由</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个可能状态</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类</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组成</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927" name="Rectangle 6"/>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38928" name="对象 12"/>
          <p:cNvGraphicFramePr>
            <a:graphicFrameLocks noChangeAspect="1"/>
          </p:cNvGraphicFramePr>
          <p:nvPr/>
        </p:nvGraphicFramePr>
        <p:xfrm>
          <a:off x="3738564" y="2568576"/>
          <a:ext cx="358775" cy="360363"/>
        </p:xfrm>
        <a:graphic>
          <a:graphicData uri="http://schemas.openxmlformats.org/presentationml/2006/ole">
            <mc:AlternateContent xmlns:mc="http://schemas.openxmlformats.org/markup-compatibility/2006">
              <mc:Choice xmlns:v="urn:schemas-microsoft-com:vml" Requires="v">
                <p:oleObj spid="_x0000_s39001" name="Equation" r:id="rId5" imgW="165100" imgH="165100" progId="Equation.DSMT4">
                  <p:embed/>
                </p:oleObj>
              </mc:Choice>
              <mc:Fallback>
                <p:oleObj name="Equation" r:id="rId5" imgW="165100" imgH="165100" progId="Equation.DSMT4">
                  <p:embed/>
                  <p:pic>
                    <p:nvPicPr>
                      <p:cNvPr id="0"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8564" y="2568576"/>
                        <a:ext cx="358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6" name="矩形 26"/>
          <p:cNvSpPr>
            <a:spLocks noRot="1" noChangeAspect="1" noMove="1" noResize="1" noEditPoints="1" noAdjustHandles="1" noChangeArrowheads="1" noChangeShapeType="1" noTextEdit="1"/>
          </p:cNvSpPr>
          <p:nvPr/>
        </p:nvSpPr>
        <p:spPr bwMode="auto">
          <a:xfrm>
            <a:off x="1941513" y="3198814"/>
            <a:ext cx="3394904" cy="461665"/>
          </a:xfrm>
          <a:prstGeom prst="rect">
            <a:avLst/>
          </a:prstGeom>
          <a:blipFill rotWithShape="0">
            <a:blip r:embed="rId7"/>
            <a:stretch>
              <a:fillRect l="-2693" t="-10667" b="-3066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a:noFill/>
              </a:rPr>
              <a:t> </a:t>
            </a:r>
            <a:endParaRPr lang="zh-CN" altLang="en-US">
              <a:noFill/>
            </a:endParaRPr>
          </a:p>
        </p:txBody>
      </p:sp>
      <p:sp>
        <p:nvSpPr>
          <p:cNvPr id="38930"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38931" name="矩形 31"/>
          <p:cNvSpPr>
            <a:spLocks noChangeArrowheads="1"/>
          </p:cNvSpPr>
          <p:nvPr/>
        </p:nvSpPr>
        <p:spPr bwMode="auto">
          <a:xfrm>
            <a:off x="7165975" y="3198813"/>
            <a:ext cx="15938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微软雅黑" panose="020B0503020204020204" pitchFamily="34" charset="-122"/>
                <a:ea typeface="微软雅黑" panose="020B0503020204020204" pitchFamily="34" charset="-122"/>
              </a:rPr>
              <a:t>组成。</a:t>
            </a:r>
            <a:endParaRPr lang="zh-CN" altLang="en-US" sz="2200">
              <a:latin typeface="微软雅黑" panose="020B0503020204020204" pitchFamily="34" charset="-122"/>
              <a:ea typeface="微软雅黑" panose="020B0503020204020204" pitchFamily="34" charset="-122"/>
            </a:endParaRPr>
          </a:p>
        </p:txBody>
      </p:sp>
      <p:sp>
        <p:nvSpPr>
          <p:cNvPr id="48151" name="矩形 32"/>
          <p:cNvSpPr>
            <a:spLocks noRot="1" noChangeAspect="1" noMove="1" noResize="1" noEditPoints="1" noAdjustHandles="1" noChangeArrowheads="1" noChangeShapeType="1" noTextEdit="1"/>
          </p:cNvSpPr>
          <p:nvPr/>
        </p:nvSpPr>
        <p:spPr bwMode="auto">
          <a:xfrm>
            <a:off x="2422526" y="3721100"/>
            <a:ext cx="7921625" cy="791692"/>
          </a:xfrm>
          <a:prstGeom prst="rect">
            <a:avLst/>
          </a:prstGeom>
          <a:blipFill rotWithShape="0">
            <a:blip r:embed="rId8"/>
            <a:stretch>
              <a:fillRect l="-1000" t="-4615" r="-923" b="-123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a:noFill/>
              </a:rPr>
              <a:t> </a:t>
            </a:r>
            <a:endParaRPr lang="zh-CN" altLang="en-US">
              <a:noFill/>
            </a:endParaRPr>
          </a:p>
        </p:txBody>
      </p:sp>
      <p:sp>
        <p:nvSpPr>
          <p:cNvPr id="38933" name="矩形 29"/>
          <p:cNvSpPr>
            <a:spLocks noChangeArrowheads="1"/>
          </p:cNvSpPr>
          <p:nvPr/>
        </p:nvSpPr>
        <p:spPr bwMode="auto">
          <a:xfrm>
            <a:off x="1958976" y="4554538"/>
            <a:ext cx="2200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损失函数为</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934" name="矩形 30"/>
          <p:cNvSpPr>
            <a:spLocks noChangeArrowheads="1"/>
          </p:cNvSpPr>
          <p:nvPr/>
        </p:nvSpPr>
        <p:spPr bwMode="auto">
          <a:xfrm>
            <a:off x="2214563" y="5087938"/>
            <a:ext cx="8826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表示当真实状态为    而所采取的决策为    时所带来的损失。</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935" name="Rectangle 13"/>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38936" name="Rectangle 15"/>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38937" name="对象 13"/>
          <p:cNvGraphicFramePr>
            <a:graphicFrameLocks noChangeAspect="1"/>
          </p:cNvGraphicFramePr>
          <p:nvPr/>
        </p:nvGraphicFramePr>
        <p:xfrm>
          <a:off x="5130801" y="5097463"/>
          <a:ext cx="352425" cy="450850"/>
        </p:xfrm>
        <a:graphic>
          <a:graphicData uri="http://schemas.openxmlformats.org/presentationml/2006/ole">
            <mc:AlternateContent xmlns:mc="http://schemas.openxmlformats.org/markup-compatibility/2006">
              <mc:Choice xmlns:v="urn:schemas-microsoft-com:vml" Requires="v">
                <p:oleObj spid="_x0000_s39002" name="Equation" r:id="rId9" imgW="190500" imgH="241300" progId="Equation.DSMT4">
                  <p:embed/>
                </p:oleObj>
              </mc:Choice>
              <mc:Fallback>
                <p:oleObj name="Equation" r:id="rId9" imgW="190500" imgH="2413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30801" y="5097463"/>
                        <a:ext cx="3524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38" name="Rectangle 17"/>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38939" name="对象 16"/>
          <p:cNvGraphicFramePr>
            <a:graphicFrameLocks noChangeAspect="1"/>
          </p:cNvGraphicFramePr>
          <p:nvPr/>
        </p:nvGraphicFramePr>
        <p:xfrm>
          <a:off x="7896226" y="5084764"/>
          <a:ext cx="352425" cy="477837"/>
        </p:xfrm>
        <a:graphic>
          <a:graphicData uri="http://schemas.openxmlformats.org/presentationml/2006/ole">
            <mc:AlternateContent xmlns:mc="http://schemas.openxmlformats.org/markup-compatibility/2006">
              <mc:Choice xmlns:v="urn:schemas-microsoft-com:vml" Requires="v">
                <p:oleObj spid="_x0000_s39003" name="Equation" r:id="rId11" imgW="165100" imgH="228600" progId="Equation.DSMT4">
                  <p:embed/>
                </p:oleObj>
              </mc:Choice>
              <mc:Fallback>
                <p:oleObj name="Equation" r:id="rId11" imgW="165100" imgH="228600" progId="Equation.DSMT4">
                  <p:embed/>
                  <p:pic>
                    <p:nvPicPr>
                      <p:cNvPr id="0" name="对象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6226" y="5084764"/>
                        <a:ext cx="3524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40" name="图片 1"/>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391401" y="2570164"/>
            <a:ext cx="22383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1" name="图片 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159375" y="3181350"/>
            <a:ext cx="2057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2" name="图片 4"/>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399464" y="4094163"/>
            <a:ext cx="13049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Rot="1" noChangeAspect="1" noMove="1" noResize="1" noEditPoints="1" noAdjustHandles="1" noChangeArrowheads="1" noChangeShapeType="1" noTextEdit="1"/>
          </p:cNvSpPr>
          <p:nvPr/>
        </p:nvSpPr>
        <p:spPr>
          <a:xfrm>
            <a:off x="4048889" y="4610631"/>
            <a:ext cx="5003036" cy="338554"/>
          </a:xfrm>
          <a:prstGeom prst="rect">
            <a:avLst/>
          </a:prstGeom>
          <a:blipFill rotWithShape="0">
            <a:blip r:embed="rId16"/>
            <a:stretch>
              <a:fillRect b="-37500"/>
            </a:stretch>
          </a:blipFill>
        </p:spPr>
        <p:txBody>
          <a:bodyPr/>
          <a:lstStyle/>
          <a:p>
            <a:pPr>
              <a:defRPr/>
            </a:pPr>
            <a:r>
              <a:rPr lang="zh-CN" altLang="en-US">
                <a:noFill/>
              </a:rPr>
              <a:t> </a:t>
            </a:r>
            <a:endParaRPr lang="zh-CN" altLang="en-US">
              <a:noFill/>
            </a:endParaRPr>
          </a:p>
        </p:txBody>
      </p:sp>
    </p:spTree>
  </p:cSld>
  <p:clrMapOvr>
    <a:masterClrMapping/>
  </p:clrMapOvr>
  <p:transition advTm="898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01795" name="Group 3"/>
          <p:cNvGraphicFramePr>
            <a:graphicFrameLocks noGrp="1"/>
          </p:cNvGraphicFramePr>
          <p:nvPr/>
        </p:nvGraphicFramePr>
        <p:xfrm>
          <a:off x="1919289" y="908050"/>
          <a:ext cx="1800225" cy="487368"/>
        </p:xfrm>
        <a:graphic>
          <a:graphicData uri="http://schemas.openxmlformats.org/drawingml/2006/table">
            <a:tbl>
              <a:tblPr/>
              <a:tblGrid>
                <a:gridCol w="1800225"/>
              </a:tblGrid>
              <a:tr h="487363">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数学描述</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29" marR="91429"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40969" name="矩形 3"/>
          <p:cNvSpPr>
            <a:spLocks noChangeArrowheads="1"/>
          </p:cNvSpPr>
          <p:nvPr/>
        </p:nvSpPr>
        <p:spPr bwMode="auto">
          <a:xfrm>
            <a:off x="1919288" y="1725614"/>
            <a:ext cx="7993062"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在考虑错判带来的损失时，我们希望损失最小，如果在采取每一个决策或行动时，都使其条件风险最小，则对所有的</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做出决策时，使其期望风险也必然最小。这样的决策就是最小风险贝叶斯决策。</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970" name="Rectangle 6"/>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0971"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0972" name="Rectangle 13"/>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0973" name="Rectangle 15"/>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0974" name="Rectangle 17"/>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Tree>
  </p:cSld>
  <p:clrMapOvr>
    <a:masterClrMapping/>
  </p:clrMapOvr>
  <p:transition advTm="898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01795" name="Group 3"/>
          <p:cNvGraphicFramePr>
            <a:graphicFrameLocks noGrp="1"/>
          </p:cNvGraphicFramePr>
          <p:nvPr/>
        </p:nvGraphicFramePr>
        <p:xfrm>
          <a:off x="1919289" y="908050"/>
          <a:ext cx="1800225" cy="487368"/>
        </p:xfrm>
        <a:graphic>
          <a:graphicData uri="http://schemas.openxmlformats.org/drawingml/2006/table">
            <a:tbl>
              <a:tblPr/>
              <a:tblGrid>
                <a:gridCol w="1800225"/>
              </a:tblGrid>
              <a:tr h="487363">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数学描述</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29" marR="91429"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43017"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sp>
        <p:nvSpPr>
          <p:cNvPr id="43018" name="Rectangle 6"/>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3019"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3020" name="矩形 37"/>
          <p:cNvSpPr>
            <a:spLocks noChangeArrowheads="1"/>
          </p:cNvSpPr>
          <p:nvPr/>
        </p:nvSpPr>
        <p:spPr bwMode="auto">
          <a:xfrm>
            <a:off x="1908175" y="2459039"/>
            <a:ext cx="801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类别</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021" name="矩形 38"/>
          <p:cNvSpPr>
            <a:spLocks noChangeArrowheads="1"/>
          </p:cNvSpPr>
          <p:nvPr/>
        </p:nvSpPr>
        <p:spPr bwMode="auto">
          <a:xfrm>
            <a:off x="3143250" y="2459038"/>
            <a:ext cx="7493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微软雅黑" panose="020B0503020204020204" pitchFamily="34" charset="-122"/>
                <a:ea typeface="微软雅黑" panose="020B0503020204020204" pitchFamily="34" charset="-122"/>
                <a:cs typeface="Times New Roman" panose="02020603050405020304" pitchFamily="18" charset="0"/>
              </a:rPr>
              <a:t>决策</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022" name="矩形 39"/>
          <p:cNvSpPr>
            <a:spLocks noChangeArrowheads="1"/>
          </p:cNvSpPr>
          <p:nvPr/>
        </p:nvSpPr>
        <p:spPr bwMode="auto">
          <a:xfrm>
            <a:off x="6959600" y="2459039"/>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风险</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023" name="矩形 40"/>
          <p:cNvSpPr>
            <a:spLocks noChangeArrowheads="1"/>
          </p:cNvSpPr>
          <p:nvPr/>
        </p:nvSpPr>
        <p:spPr bwMode="auto">
          <a:xfrm>
            <a:off x="1908175" y="1657351"/>
            <a:ext cx="3513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k</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类分类问题的风险评估</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3024"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93875" y="2944813"/>
            <a:ext cx="8299450"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01795" name="Group 3"/>
          <p:cNvGraphicFramePr>
            <a:graphicFrameLocks noGrp="1"/>
          </p:cNvGraphicFramePr>
          <p:nvPr/>
        </p:nvGraphicFramePr>
        <p:xfrm>
          <a:off x="1919288" y="908051"/>
          <a:ext cx="2209800" cy="487368"/>
        </p:xfrm>
        <a:graphic>
          <a:graphicData uri="http://schemas.openxmlformats.org/drawingml/2006/table">
            <a:tbl>
              <a:tblPr/>
              <a:tblGrid>
                <a:gridCol w="2209800"/>
              </a:tblGrid>
              <a:tr h="487363">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条件风险</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45065" name="Rectangle 6"/>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5066"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5067" name="Rectangle 13"/>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5068" name="Rectangle 15"/>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5069" name="Rectangle 17"/>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5070" name="矩形 36"/>
          <p:cNvSpPr>
            <a:spLocks noChangeArrowheads="1"/>
          </p:cNvSpPr>
          <p:nvPr/>
        </p:nvSpPr>
        <p:spPr bwMode="auto">
          <a:xfrm>
            <a:off x="3719513" y="2543176"/>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类别</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071" name="矩形 37"/>
          <p:cNvSpPr>
            <a:spLocks noChangeArrowheads="1"/>
          </p:cNvSpPr>
          <p:nvPr/>
        </p:nvSpPr>
        <p:spPr bwMode="auto">
          <a:xfrm>
            <a:off x="4991100" y="2584451"/>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决策</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072" name="矩形 38"/>
          <p:cNvSpPr>
            <a:spLocks noChangeArrowheads="1"/>
          </p:cNvSpPr>
          <p:nvPr/>
        </p:nvSpPr>
        <p:spPr bwMode="auto">
          <a:xfrm>
            <a:off x="6637338" y="251301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风险</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5073" name="图片 3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48076" y="3087689"/>
            <a:ext cx="42195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Rot="1" noChangeAspect="1" noMove="1" noResize="1" noEditPoints="1" noAdjustHandles="1" noChangeArrowheads="1" noChangeShapeType="1" noTextEdit="1"/>
          </p:cNvSpPr>
          <p:nvPr/>
        </p:nvSpPr>
        <p:spPr>
          <a:xfrm>
            <a:off x="2855640" y="1715362"/>
            <a:ext cx="6336704" cy="339708"/>
          </a:xfrm>
          <a:prstGeom prst="rect">
            <a:avLst/>
          </a:prstGeom>
          <a:blipFill rotWithShape="0">
            <a:blip r:embed="rId2"/>
            <a:stretch>
              <a:fillRect l="-1538" t="-171429" b="-255357"/>
            </a:stretch>
          </a:blipFill>
        </p:spPr>
        <p:txBody>
          <a:bodyPr/>
          <a:lstStyle/>
          <a:p>
            <a:pPr>
              <a:defRPr/>
            </a:pPr>
            <a:r>
              <a:rPr lang="zh-CN" altLang="en-US">
                <a:noFill/>
              </a:rPr>
              <a:t> </a:t>
            </a:r>
            <a:endParaRPr lang="zh-CN" altLang="en-US">
              <a:noFill/>
            </a:endParaRPr>
          </a:p>
        </p:txBody>
      </p:sp>
    </p:spTree>
  </p:cSld>
  <p:clrMapOvr>
    <a:masterClrMapping/>
  </p:clrMapOvr>
  <p:transition advTm="898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4"/>
          <p:cNvSpPr>
            <a:spLocks noChangeArrowheads="1"/>
          </p:cNvSpPr>
          <p:nvPr/>
        </p:nvSpPr>
        <p:spPr bwMode="auto">
          <a:xfrm>
            <a:off x="2855913" y="2205039"/>
            <a:ext cx="7129462" cy="2160587"/>
          </a:xfrm>
          <a:prstGeom prst="horizontalScroll">
            <a:avLst>
              <a:gd name="adj" fmla="val 12500"/>
            </a:avLst>
          </a:prstGeom>
          <a:gradFill rotWithShape="1">
            <a:gsLst>
              <a:gs pos="0">
                <a:srgbClr val="5E9EFF"/>
              </a:gs>
              <a:gs pos="39999">
                <a:srgbClr val="85C2FF"/>
              </a:gs>
              <a:gs pos="70000">
                <a:srgbClr val="C4D6EB"/>
              </a:gs>
              <a:gs pos="100000">
                <a:srgbClr val="FFEBFA"/>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b="1">
              <a:ea typeface="楷体_GB2312" pitchFamily="49" charset="-122"/>
            </a:endParaRPr>
          </a:p>
        </p:txBody>
      </p:sp>
      <p:sp>
        <p:nvSpPr>
          <p:cNvPr id="8195" name="Rectangle 5"/>
          <p:cNvSpPr>
            <a:spLocks noChangeArrowheads="1"/>
          </p:cNvSpPr>
          <p:nvPr/>
        </p:nvSpPr>
        <p:spPr bwMode="auto">
          <a:xfrm>
            <a:off x="2855914" y="2636838"/>
            <a:ext cx="7367587"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6000" b="1">
                <a:latin typeface="隶书" panose="02010509060101010101" pitchFamily="49" charset="-122"/>
                <a:ea typeface="隶书" panose="02010509060101010101" pitchFamily="49" charset="-122"/>
              </a:rPr>
              <a:t>贝叶斯决策基础知识</a:t>
            </a:r>
            <a:r>
              <a:rPr lang="zh-CN" altLang="en-US" sz="6600" b="1">
                <a:latin typeface="隶书" panose="02010509060101010101" pitchFamily="49" charset="-122"/>
                <a:ea typeface="隶书" panose="02010509060101010101" pitchFamily="49" charset="-122"/>
              </a:rPr>
              <a:t>  </a:t>
            </a:r>
            <a:endParaRPr lang="zh-CN" altLang="en-US" sz="6600" b="1">
              <a:latin typeface="隶书" panose="02010509060101010101" pitchFamily="49" charset="-122"/>
              <a:ea typeface="隶书" panose="02010509060101010101" pitchFamily="49" charset="-122"/>
            </a:endParaRPr>
          </a:p>
        </p:txBody>
      </p:sp>
    </p:spTree>
  </p:cSld>
  <p:clrMapOvr>
    <a:masterClrMapping/>
  </p:clrMapOvr>
  <p:transition advTm="2453"/>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47107" name="Rectangle 6"/>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7108"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7109" name="Rectangle 13"/>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7110" name="Rectangle 15"/>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7111" name="Rectangle 17"/>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19" name="Group 3"/>
          <p:cNvGraphicFramePr>
            <a:graphicFrameLocks noGrp="1"/>
          </p:cNvGraphicFramePr>
          <p:nvPr/>
        </p:nvGraphicFramePr>
        <p:xfrm>
          <a:off x="1966913" y="2513013"/>
          <a:ext cx="2209800" cy="488950"/>
        </p:xfrm>
        <a:graphic>
          <a:graphicData uri="http://schemas.openxmlformats.org/drawingml/2006/table">
            <a:tbl>
              <a:tblPr/>
              <a:tblGrid>
                <a:gridCol w="2209800"/>
              </a:tblGrid>
              <a:tr h="488950">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期望风险</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726" marB="45726"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20" name="Group 3"/>
          <p:cNvGraphicFramePr>
            <a:graphicFrameLocks noGrp="1"/>
          </p:cNvGraphicFramePr>
          <p:nvPr/>
        </p:nvGraphicFramePr>
        <p:xfrm>
          <a:off x="1919288" y="908051"/>
          <a:ext cx="2209800" cy="487368"/>
        </p:xfrm>
        <a:graphic>
          <a:graphicData uri="http://schemas.openxmlformats.org/drawingml/2006/table">
            <a:tbl>
              <a:tblPr/>
              <a:tblGrid>
                <a:gridCol w="2209800"/>
              </a:tblGrid>
              <a:tr h="487363">
                <a:tc>
                  <a:txBody>
                    <a:bodyPr/>
                    <a:lstStyle/>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条件风险</a:t>
                      </a:r>
                      <a:endPar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3" name="矩形 2"/>
          <p:cNvSpPr>
            <a:spLocks noRot="1" noChangeAspect="1" noMove="1" noResize="1" noEditPoints="1" noAdjustHandles="1" noChangeArrowheads="1" noChangeShapeType="1" noTextEdit="1"/>
          </p:cNvSpPr>
          <p:nvPr/>
        </p:nvSpPr>
        <p:spPr>
          <a:xfrm>
            <a:off x="4583832" y="3067939"/>
            <a:ext cx="2614626" cy="784767"/>
          </a:xfrm>
          <a:prstGeom prst="rect">
            <a:avLst/>
          </a:prstGeom>
          <a:blipFill>
            <a:blip r:embed="rId1"/>
            <a:stretch>
              <a:fillRect/>
            </a:stretch>
          </a:blipFill>
        </p:spPr>
        <p:txBody>
          <a:bodyPr/>
          <a:lstStyle/>
          <a:p>
            <a:pPr>
              <a:defRPr/>
            </a:pPr>
            <a:r>
              <a:rPr lang="zh-CN" altLang="en-US">
                <a:noFill/>
              </a:rPr>
              <a:t> </a:t>
            </a:r>
            <a:endParaRPr lang="zh-CN" altLang="en-US">
              <a:noFill/>
            </a:endParaRPr>
          </a:p>
        </p:txBody>
      </p:sp>
      <p:sp>
        <p:nvSpPr>
          <p:cNvPr id="47125" name="矩形 21"/>
          <p:cNvSpPr>
            <a:spLocks noChangeArrowheads="1"/>
          </p:cNvSpPr>
          <p:nvPr/>
        </p:nvSpPr>
        <p:spPr bwMode="auto">
          <a:xfrm>
            <a:off x="1966914" y="3913188"/>
            <a:ext cx="81946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期望风险</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R</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反映对整个特征空间上所有</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的取值采取相应的决策         所带来的风险</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a:spLocks noRot="1" noChangeAspect="1" noMove="1" noResize="1" noEditPoints="1" noAdjustHandles="1" noChangeArrowheads="1" noChangeShapeType="1" noTextEdit="1"/>
          </p:cNvSpPr>
          <p:nvPr/>
        </p:nvSpPr>
        <p:spPr>
          <a:xfrm>
            <a:off x="2975168" y="4299489"/>
            <a:ext cx="864096" cy="430887"/>
          </a:xfrm>
          <a:prstGeom prst="rect">
            <a:avLst/>
          </a:prstGeom>
          <a:blipFill>
            <a:blip r:embed="rId2"/>
            <a:stretch>
              <a:fillRect t="-125352" r="-70423" b="-190141"/>
            </a:stretch>
          </a:blipFill>
        </p:spPr>
        <p:txBody>
          <a:bodyPr/>
          <a:lstStyle/>
          <a:p>
            <a:pPr>
              <a:defRPr/>
            </a:pPr>
            <a:r>
              <a:rPr lang="zh-CN" altLang="en-US">
                <a:noFill/>
              </a:rPr>
              <a:t> </a:t>
            </a:r>
            <a:endParaRPr lang="zh-CN" altLang="en-US">
              <a:noFill/>
            </a:endParaRPr>
          </a:p>
        </p:txBody>
      </p:sp>
      <p:sp>
        <p:nvSpPr>
          <p:cNvPr id="47127" name="矩形 23"/>
          <p:cNvSpPr>
            <a:spLocks noChangeArrowheads="1"/>
          </p:cNvSpPr>
          <p:nvPr/>
        </p:nvSpPr>
        <p:spPr bwMode="auto">
          <a:xfrm>
            <a:off x="1966914" y="4914900"/>
            <a:ext cx="81946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条件风险             反映了对某一个</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的取值采取决策     所带来的风险</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7128" name="对象 12"/>
          <p:cNvGraphicFramePr>
            <a:graphicFrameLocks noChangeAspect="1"/>
          </p:cNvGraphicFramePr>
          <p:nvPr/>
        </p:nvGraphicFramePr>
        <p:xfrm>
          <a:off x="3746500" y="4953001"/>
          <a:ext cx="1079500" cy="442913"/>
        </p:xfrm>
        <a:graphic>
          <a:graphicData uri="http://schemas.openxmlformats.org/presentationml/2006/ole">
            <mc:AlternateContent xmlns:mc="http://schemas.openxmlformats.org/markup-compatibility/2006">
              <mc:Choice xmlns:v="urn:schemas-microsoft-com:vml" Requires="v">
                <p:oleObj spid="_x0000_s47143" name="Equation" r:id="rId3" imgW="558800" imgH="228600" progId="Equation.DSMT4">
                  <p:embed/>
                </p:oleObj>
              </mc:Choice>
              <mc:Fallback>
                <p:oleObj name="Equation" r:id="rId3" imgW="558800" imgH="228600" progId="Equation.DSMT4">
                  <p:embed/>
                  <p:pic>
                    <p:nvPicPr>
                      <p:cNvPr id="0" name="对象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4953001"/>
                        <a:ext cx="10795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Rot="1" noChangeAspect="1" noMove="1" noResize="1" noEditPoints="1" noAdjustHandles="1" noChangeArrowheads="1" noChangeShapeType="1" noTextEdit="1"/>
          </p:cNvSpPr>
          <p:nvPr/>
        </p:nvSpPr>
        <p:spPr>
          <a:xfrm>
            <a:off x="9208453" y="4904023"/>
            <a:ext cx="528863" cy="430887"/>
          </a:xfrm>
          <a:prstGeom prst="rect">
            <a:avLst/>
          </a:prstGeom>
          <a:blipFill>
            <a:blip r:embed="rId5"/>
            <a:stretch>
              <a:fillRect b="-2817"/>
            </a:stretch>
          </a:blipFill>
        </p:spPr>
        <p:txBody>
          <a:bodyPr/>
          <a:lstStyle/>
          <a:p>
            <a:pPr>
              <a:defRPr/>
            </a:pPr>
            <a:r>
              <a:rPr lang="zh-CN" altLang="en-US">
                <a:noFill/>
              </a:rPr>
              <a:t> </a:t>
            </a:r>
            <a:endParaRPr lang="zh-CN" altLang="en-US">
              <a:noFill/>
            </a:endParaRPr>
          </a:p>
        </p:txBody>
      </p:sp>
      <p:sp>
        <p:nvSpPr>
          <p:cNvPr id="47130" name="矩形 28"/>
          <p:cNvSpPr>
            <a:spLocks noChangeArrowheads="1"/>
          </p:cNvSpPr>
          <p:nvPr/>
        </p:nvSpPr>
        <p:spPr bwMode="auto">
          <a:xfrm>
            <a:off x="1966914" y="5768975"/>
            <a:ext cx="81946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如果在采取每一个决策或行动时，都使条件风险最小，则对所有的</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做出决策时，其期望风险也必然最小</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7131"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7214" y="1612901"/>
            <a:ext cx="56102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49155" name="Rectangle 6"/>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9156"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9157" name="Rectangle 13"/>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9158" name="Rectangle 15"/>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49159" name="Rectangle 17"/>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25" name="Group 12"/>
          <p:cNvGraphicFramePr>
            <a:graphicFrameLocks noGrp="1"/>
          </p:cNvGraphicFramePr>
          <p:nvPr/>
        </p:nvGraphicFramePr>
        <p:xfrm>
          <a:off x="1847851" y="990601"/>
          <a:ext cx="4176713" cy="504825"/>
        </p:xfrm>
        <a:graphic>
          <a:graphicData uri="http://schemas.openxmlformats.org/drawingml/2006/table">
            <a:tbl>
              <a:tblPr/>
              <a:tblGrid>
                <a:gridCol w="4176713"/>
              </a:tblGrid>
              <a:tr h="5048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最小风险贝叶斯决策规则</a:t>
                      </a:r>
                      <a:r>
                        <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49166" name="箭头: 右 25"/>
          <p:cNvSpPr>
            <a:spLocks noChangeArrowheads="1"/>
          </p:cNvSpPr>
          <p:nvPr/>
        </p:nvSpPr>
        <p:spPr bwMode="auto">
          <a:xfrm>
            <a:off x="6238875" y="2084389"/>
            <a:ext cx="719138" cy="358775"/>
          </a:xfrm>
          <a:prstGeom prst="rightArrow">
            <a:avLst>
              <a:gd name="adj1" fmla="val 50000"/>
              <a:gd name="adj2" fmla="val 50027"/>
            </a:avLst>
          </a:prstGeom>
          <a:solidFill>
            <a:schemeClr val="accent1"/>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p>
        </p:txBody>
      </p:sp>
      <p:pic>
        <p:nvPicPr>
          <p:cNvPr id="49167"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091363" y="1933576"/>
            <a:ext cx="990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066926"/>
            <a:ext cx="36004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524001" y="50800"/>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09987" name="Group 3"/>
          <p:cNvGraphicFramePr>
            <a:graphicFrameLocks noGrp="1"/>
          </p:cNvGraphicFramePr>
          <p:nvPr/>
        </p:nvGraphicFramePr>
        <p:xfrm>
          <a:off x="1847850" y="763589"/>
          <a:ext cx="1728788" cy="504825"/>
        </p:xfrm>
        <a:graphic>
          <a:graphicData uri="http://schemas.openxmlformats.org/drawingml/2006/table">
            <a:tbl>
              <a:tblPr/>
              <a:tblGrid>
                <a:gridCol w="1728788"/>
              </a:tblGrid>
              <a:tr h="5048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算法步骤</a:t>
                      </a:r>
                      <a:r>
                        <a:rPr kumimoji="0" lang="en-US" altLang="zh-CN"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a:t>
                      </a:r>
                      <a:endParaRPr kumimoji="0" lang="en-US" altLang="zh-CN"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51209"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sp>
        <p:nvSpPr>
          <p:cNvPr id="51210" name="Rectangle 10"/>
          <p:cNvSpPr>
            <a:spLocks noChangeArrowheads="1"/>
          </p:cNvSpPr>
          <p:nvPr/>
        </p:nvSpPr>
        <p:spPr bwMode="auto">
          <a:xfrm>
            <a:off x="1981201" y="1600200"/>
            <a:ext cx="78597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en-US" altLang="zh-CN" sz="2800"/>
          </a:p>
        </p:txBody>
      </p:sp>
      <p:pic>
        <p:nvPicPr>
          <p:cNvPr id="51211" name="Picture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2300" y="1631950"/>
            <a:ext cx="8091488" cy="165258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76" y="5143501"/>
            <a:ext cx="83343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3443288"/>
            <a:ext cx="83058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12035" name="Group 3"/>
          <p:cNvGraphicFramePr>
            <a:graphicFrameLocks noGrp="1"/>
          </p:cNvGraphicFramePr>
          <p:nvPr/>
        </p:nvGraphicFramePr>
        <p:xfrm>
          <a:off x="1919289" y="908051"/>
          <a:ext cx="1728787" cy="504825"/>
        </p:xfrm>
        <a:graphic>
          <a:graphicData uri="http://schemas.openxmlformats.org/drawingml/2006/table">
            <a:tbl>
              <a:tblPr/>
              <a:tblGrid>
                <a:gridCol w="1728787"/>
              </a:tblGrid>
              <a:tr h="5048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例题</a:t>
                      </a:r>
                      <a:r>
                        <a:rPr kumimoji="0" lang="en-US" altLang="zh-CN"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2:</a:t>
                      </a:r>
                      <a:endParaRPr kumimoji="0" lang="en-US" altLang="zh-CN"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53257" name="Rectangle 10"/>
          <p:cNvSpPr>
            <a:spLocks noChangeArrowheads="1"/>
          </p:cNvSpPr>
          <p:nvPr/>
        </p:nvSpPr>
        <p:spPr bwMode="auto">
          <a:xfrm>
            <a:off x="1981201" y="1600200"/>
            <a:ext cx="78597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en-US" altLang="zh-CN" sz="2800"/>
          </a:p>
        </p:txBody>
      </p:sp>
      <p:pic>
        <p:nvPicPr>
          <p:cNvPr id="53258"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7850" y="1628775"/>
            <a:ext cx="8356600" cy="355123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8985"/>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55299" name="Rectangle 10"/>
          <p:cNvSpPr>
            <a:spLocks noChangeArrowheads="1"/>
          </p:cNvSpPr>
          <p:nvPr/>
        </p:nvSpPr>
        <p:spPr bwMode="auto">
          <a:xfrm>
            <a:off x="1981201" y="1600200"/>
            <a:ext cx="78597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en-US" altLang="zh-CN" sz="2800"/>
          </a:p>
        </p:txBody>
      </p:sp>
      <p:pic>
        <p:nvPicPr>
          <p:cNvPr id="55300"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7851" y="1196976"/>
            <a:ext cx="8569325" cy="4333875"/>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advTm="8985"/>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基于最小风险的贝叶斯决策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57347" name="Rectangle 10"/>
          <p:cNvSpPr>
            <a:spLocks noChangeArrowheads="1"/>
          </p:cNvSpPr>
          <p:nvPr/>
        </p:nvSpPr>
        <p:spPr bwMode="auto">
          <a:xfrm>
            <a:off x="1981201" y="1600200"/>
            <a:ext cx="78597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en-US" altLang="zh-CN" sz="2800"/>
          </a:p>
        </p:txBody>
      </p:sp>
      <p:graphicFrame>
        <p:nvGraphicFramePr>
          <p:cNvPr id="5" name="Group 12"/>
          <p:cNvGraphicFramePr>
            <a:graphicFrameLocks noGrp="1"/>
          </p:cNvGraphicFramePr>
          <p:nvPr/>
        </p:nvGraphicFramePr>
        <p:xfrm>
          <a:off x="1847851" y="990601"/>
          <a:ext cx="1655763" cy="504825"/>
        </p:xfrm>
        <a:graphic>
          <a:graphicData uri="http://schemas.openxmlformats.org/drawingml/2006/table">
            <a:tbl>
              <a:tblPr/>
              <a:tblGrid>
                <a:gridCol w="1655763"/>
              </a:tblGrid>
              <a:tr h="5048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0-1</a:t>
                      </a: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风险</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17" marR="91417"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57354" name="矩形 5"/>
          <p:cNvSpPr>
            <a:spLocks noChangeArrowheads="1"/>
          </p:cNvSpPr>
          <p:nvPr/>
        </p:nvSpPr>
        <p:spPr bwMode="auto">
          <a:xfrm>
            <a:off x="1862139" y="1789113"/>
            <a:ext cx="8194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当风险的</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风险函数为</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355" name="矩形 8"/>
          <p:cNvSpPr>
            <a:spLocks noChangeArrowheads="1"/>
          </p:cNvSpPr>
          <p:nvPr/>
        </p:nvSpPr>
        <p:spPr bwMode="auto">
          <a:xfrm>
            <a:off x="2063750" y="3987801"/>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时，最小风险准则</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356" name="矩形 11"/>
          <p:cNvSpPr>
            <a:spLocks noChangeArrowheads="1"/>
          </p:cNvSpPr>
          <p:nvPr/>
        </p:nvSpPr>
        <p:spPr bwMode="auto">
          <a:xfrm>
            <a:off x="2063750" y="4729163"/>
            <a:ext cx="8280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等价于最小错误率准则</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7357"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727576" y="3998913"/>
            <a:ext cx="35337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0976" y="4729163"/>
            <a:ext cx="30003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5914" y="2432051"/>
            <a:ext cx="56292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7388" y="2551114"/>
            <a:ext cx="8242300" cy="13096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9395" name="Object 8"/>
          <p:cNvGraphicFramePr>
            <a:graphicFrameLocks noChangeAspect="1"/>
          </p:cNvGraphicFramePr>
          <p:nvPr/>
        </p:nvGraphicFramePr>
        <p:xfrm>
          <a:off x="4224339" y="4075113"/>
          <a:ext cx="3749675" cy="1009650"/>
        </p:xfrm>
        <a:graphic>
          <a:graphicData uri="http://schemas.openxmlformats.org/presentationml/2006/ole">
            <mc:AlternateContent xmlns:mc="http://schemas.openxmlformats.org/markup-compatibility/2006">
              <mc:Choice xmlns:v="urn:schemas-microsoft-com:vml" Requires="v">
                <p:oleObj spid="_x0000_s59423" name="Equation" r:id="rId2" imgW="1981200" imgH="533400" progId="Equation.DSMT4">
                  <p:embed/>
                </p:oleObj>
              </mc:Choice>
              <mc:Fallback>
                <p:oleObj name="Equation" r:id="rId2" imgW="1981200" imgH="533400"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4075113"/>
                        <a:ext cx="3749675" cy="1009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6" name="Object 7"/>
          <p:cNvGraphicFramePr>
            <a:graphicFrameLocks noChangeAspect="1"/>
          </p:cNvGraphicFramePr>
          <p:nvPr/>
        </p:nvGraphicFramePr>
        <p:xfrm>
          <a:off x="4224338" y="5300663"/>
          <a:ext cx="3943350" cy="576262"/>
        </p:xfrm>
        <a:graphic>
          <a:graphicData uri="http://schemas.openxmlformats.org/presentationml/2006/ole">
            <mc:AlternateContent xmlns:mc="http://schemas.openxmlformats.org/markup-compatibility/2006">
              <mc:Choice xmlns:v="urn:schemas-microsoft-com:vml" Requires="v">
                <p:oleObj spid="_x0000_s59424" name="Equation" r:id="rId4" imgW="2082800" imgH="304800" progId="Equation.DSMT4">
                  <p:embed/>
                </p:oleObj>
              </mc:Choice>
              <mc:Fallback>
                <p:oleObj name="Equation" r:id="rId4" imgW="2082800" imgH="3048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338" y="5300663"/>
                        <a:ext cx="3943350" cy="5762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7" name="Object 6"/>
          <p:cNvGraphicFramePr>
            <a:graphicFrameLocks noChangeAspect="1"/>
          </p:cNvGraphicFramePr>
          <p:nvPr/>
        </p:nvGraphicFramePr>
        <p:xfrm>
          <a:off x="4584700" y="6110288"/>
          <a:ext cx="3024188" cy="558800"/>
        </p:xfrm>
        <a:graphic>
          <a:graphicData uri="http://schemas.openxmlformats.org/presentationml/2006/ole">
            <mc:AlternateContent xmlns:mc="http://schemas.openxmlformats.org/markup-compatibility/2006">
              <mc:Choice xmlns:v="urn:schemas-microsoft-com:vml" Requires="v">
                <p:oleObj spid="_x0000_s59425" name="Equation" r:id="rId6" imgW="1600200" imgH="292100" progId="Equation.DSMT4">
                  <p:embed/>
                </p:oleObj>
              </mc:Choice>
              <mc:Fallback>
                <p:oleObj name="Equation" r:id="rId6" imgW="1600200" imgH="2921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4700" y="6110288"/>
                        <a:ext cx="3024188" cy="558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398" name="Rectangle 9"/>
          <p:cNvSpPr>
            <a:spLocks noChangeArrowheads="1"/>
          </p:cNvSpPr>
          <p:nvPr/>
        </p:nvSpPr>
        <p:spPr bwMode="auto">
          <a:xfrm>
            <a:off x="1524001" y="2646821"/>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endParaRPr lang="zh-CN" altLang="en-US" sz="2200">
              <a:latin typeface="楷体_GB2312" pitchFamily="49" charset="-122"/>
              <a:ea typeface="楷体_GB2312" pitchFamily="49" charset="-122"/>
            </a:endParaRPr>
          </a:p>
        </p:txBody>
      </p:sp>
      <p:sp>
        <p:nvSpPr>
          <p:cNvPr id="59399" name="Rectangle 10"/>
          <p:cNvSpPr>
            <a:spLocks noChangeArrowheads="1"/>
          </p:cNvSpPr>
          <p:nvPr/>
        </p:nvSpPr>
        <p:spPr bwMode="auto">
          <a:xfrm>
            <a:off x="1524001" y="3180221"/>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endParaRPr lang="zh-CN" altLang="en-US" sz="2200">
              <a:latin typeface="楷体_GB2312" pitchFamily="49" charset="-122"/>
              <a:ea typeface="楷体_GB2312" pitchFamily="49" charset="-122"/>
            </a:endParaRPr>
          </a:p>
        </p:txBody>
      </p:sp>
      <p:sp>
        <p:nvSpPr>
          <p:cNvPr id="59400" name="Rectangle 11"/>
          <p:cNvSpPr>
            <a:spLocks noChangeArrowheads="1"/>
          </p:cNvSpPr>
          <p:nvPr/>
        </p:nvSpPr>
        <p:spPr bwMode="auto">
          <a:xfrm>
            <a:off x="1524001" y="3485021"/>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endParaRPr lang="zh-CN" altLang="en-US" sz="2200">
              <a:latin typeface="楷体_GB2312" pitchFamily="49" charset="-122"/>
              <a:ea typeface="楷体_GB2312" pitchFamily="49" charset="-122"/>
            </a:endParaRPr>
          </a:p>
        </p:txBody>
      </p:sp>
      <p:graphicFrame>
        <p:nvGraphicFramePr>
          <p:cNvPr id="853012" name="Group 20"/>
          <p:cNvGraphicFramePr>
            <a:graphicFrameLocks noGrp="1"/>
          </p:cNvGraphicFramePr>
          <p:nvPr>
            <p:ph/>
          </p:nvPr>
        </p:nvGraphicFramePr>
        <p:xfrm>
          <a:off x="1981200" y="274639"/>
          <a:ext cx="1377950" cy="490537"/>
        </p:xfrm>
        <a:graphic>
          <a:graphicData uri="http://schemas.openxmlformats.org/drawingml/2006/table">
            <a:tbl>
              <a:tblPr/>
              <a:tblGrid>
                <a:gridCol w="1377950"/>
              </a:tblGrid>
              <a:tr h="490537">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证明：</a:t>
                      </a:r>
                      <a:endParaRPr kumimoji="0" lang="zh-CN" altLang="en-US"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pic>
        <p:nvPicPr>
          <p:cNvPr id="59407"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47975" y="855663"/>
            <a:ext cx="64960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WordArt 2"/>
          <p:cNvSpPr>
            <a:spLocks noChangeArrowheads="1" noChangeShapeType="1" noTextEdit="1"/>
          </p:cNvSpPr>
          <p:nvPr/>
        </p:nvSpPr>
        <p:spPr bwMode="auto">
          <a:xfrm>
            <a:off x="4727575" y="404813"/>
            <a:ext cx="2520950" cy="647700"/>
          </a:xfrm>
          <a:prstGeom prst="rect">
            <a:avLst/>
          </a:prstGeom>
        </p:spPr>
        <p:txBody>
          <a:bodyPr wrap="none" fromWordArt="1">
            <a:prstTxWarp prst="textPlain">
              <a:avLst>
                <a:gd name="adj" fmla="val 50000"/>
              </a:avLst>
            </a:prstTxWarp>
          </a:bodyPr>
          <a:lstStyle/>
          <a:p>
            <a:pPr algn="ctr"/>
            <a:r>
              <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rPr>
              <a:t>主要内容</a:t>
            </a:r>
            <a:endPar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endParaRPr>
          </a:p>
        </p:txBody>
      </p:sp>
      <p:sp>
        <p:nvSpPr>
          <p:cNvPr id="72707" name="Rectangle 2"/>
          <p:cNvSpPr>
            <a:spLocks noChangeArrowheads="1"/>
          </p:cNvSpPr>
          <p:nvPr/>
        </p:nvSpPr>
        <p:spPr bwMode="auto">
          <a:xfrm>
            <a:off x="2206626" y="1484313"/>
            <a:ext cx="777716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贝叶斯决策基础知识</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基于最小错误率的贝叶斯决策</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基于最小风险的贝叶斯决策</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solidFill>
                  <a:srgbClr val="C00000"/>
                </a:solidFill>
                <a:latin typeface="微软雅黑" panose="020B0503020204020204" pitchFamily="34" charset="-122"/>
                <a:ea typeface="微软雅黑" panose="020B0503020204020204" pitchFamily="34" charset="-122"/>
              </a:rPr>
              <a:t>贝叶斯分类器设计</a:t>
            </a:r>
            <a:endParaRPr lang="zh-CN" altLang="en-US">
              <a:solidFill>
                <a:srgbClr val="C00000"/>
              </a:solidFill>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sym typeface="+mn-ea"/>
              </a:rPr>
              <a:t>正态分布时的统计决策</a:t>
            </a:r>
            <a:endParaRPr lang="en-US" altLang="zh-CN">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小结</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advTm="2765"/>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73731"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graphicFrame>
        <p:nvGraphicFramePr>
          <p:cNvPr id="818206" name="Group 30"/>
          <p:cNvGraphicFramePr>
            <a:graphicFrameLocks noGrp="1"/>
          </p:cNvGraphicFramePr>
          <p:nvPr/>
        </p:nvGraphicFramePr>
        <p:xfrm>
          <a:off x="1919289" y="1052514"/>
          <a:ext cx="1512887" cy="504825"/>
        </p:xfrm>
        <a:graphic>
          <a:graphicData uri="http://schemas.openxmlformats.org/drawingml/2006/table">
            <a:tbl>
              <a:tblPr/>
              <a:tblGrid>
                <a:gridCol w="1512887"/>
              </a:tblGrid>
              <a:tr h="504825">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概念</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68" marR="91468"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73738" name="矩形 6"/>
          <p:cNvSpPr>
            <a:spLocks noChangeArrowheads="1"/>
          </p:cNvSpPr>
          <p:nvPr/>
        </p:nvSpPr>
        <p:spPr bwMode="auto">
          <a:xfrm>
            <a:off x="3683000" y="904875"/>
            <a:ext cx="6985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贝叶斯分类器的分类原理是通过某对象的先验概率，利用贝叶斯公式计算出其后验概率，即该对象属于某一类的概率，选择具有最大后验概率的类作为该对象所属的类。</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 name="Group 30"/>
          <p:cNvGraphicFramePr>
            <a:graphicFrameLocks noGrp="1"/>
          </p:cNvGraphicFramePr>
          <p:nvPr/>
        </p:nvGraphicFramePr>
        <p:xfrm>
          <a:off x="1919289" y="2492376"/>
          <a:ext cx="1512887" cy="504825"/>
        </p:xfrm>
        <a:graphic>
          <a:graphicData uri="http://schemas.openxmlformats.org/drawingml/2006/table">
            <a:tbl>
              <a:tblPr/>
              <a:tblGrid>
                <a:gridCol w="1512887"/>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判别函数</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68" marR="91468"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73745" name="矩形 8"/>
          <p:cNvSpPr>
            <a:spLocks noChangeArrowheads="1"/>
          </p:cNvSpPr>
          <p:nvPr/>
        </p:nvSpPr>
        <p:spPr bwMode="auto">
          <a:xfrm>
            <a:off x="3683000" y="2544763"/>
            <a:ext cx="698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用于表达决策规则的某些函数称为判别函数</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0" name="Group 30"/>
          <p:cNvGraphicFramePr>
            <a:graphicFrameLocks noGrp="1"/>
          </p:cNvGraphicFramePr>
          <p:nvPr/>
        </p:nvGraphicFramePr>
        <p:xfrm>
          <a:off x="1919289" y="3657601"/>
          <a:ext cx="1512887" cy="504825"/>
        </p:xfrm>
        <a:graphic>
          <a:graphicData uri="http://schemas.openxmlformats.org/drawingml/2006/table">
            <a:tbl>
              <a:tblPr/>
              <a:tblGrid>
                <a:gridCol w="1512887"/>
              </a:tblGrid>
              <a:tr h="504825">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决策面</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68" marR="91468"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73752" name="矩形 10"/>
          <p:cNvSpPr>
            <a:spLocks noChangeArrowheads="1"/>
          </p:cNvSpPr>
          <p:nvPr/>
        </p:nvSpPr>
        <p:spPr bwMode="auto">
          <a:xfrm>
            <a:off x="3683000" y="3570289"/>
            <a:ext cx="6802438"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类分类问题，按照决策规则可以把</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维特征空间分成</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个决策域，将划分决策域的边界面称为决策面。</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advTm="898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75779" name="Rectangle 9"/>
          <p:cNvSpPr>
            <a:spLocks noChangeArrowheads="1"/>
          </p:cNvSpPr>
          <p:nvPr/>
        </p:nvSpPr>
        <p:spPr bwMode="auto">
          <a:xfrm>
            <a:off x="1776413" y="5033963"/>
            <a:ext cx="8710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graphicFrame>
        <p:nvGraphicFramePr>
          <p:cNvPr id="818206" name="Group 30"/>
          <p:cNvGraphicFramePr>
            <a:graphicFrameLocks noGrp="1"/>
          </p:cNvGraphicFramePr>
          <p:nvPr/>
        </p:nvGraphicFramePr>
        <p:xfrm>
          <a:off x="1919289" y="1052514"/>
          <a:ext cx="1512887" cy="504825"/>
        </p:xfrm>
        <a:graphic>
          <a:graphicData uri="http://schemas.openxmlformats.org/drawingml/2006/table">
            <a:tbl>
              <a:tblPr/>
              <a:tblGrid>
                <a:gridCol w="1512887"/>
              </a:tblGrid>
              <a:tr h="504825">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rPr>
                        <a:t>两类情况</a:t>
                      </a:r>
                      <a:endPar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endParaRPr>
                    </a:p>
                  </a:txBody>
                  <a:tcPr marL="91468" marR="91468"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8" name="Group 30"/>
          <p:cNvGraphicFramePr>
            <a:graphicFrameLocks noGrp="1"/>
          </p:cNvGraphicFramePr>
          <p:nvPr/>
        </p:nvGraphicFramePr>
        <p:xfrm>
          <a:off x="1917700" y="2073276"/>
          <a:ext cx="1944688" cy="504825"/>
        </p:xfrm>
        <a:graphic>
          <a:graphicData uri="http://schemas.openxmlformats.org/drawingml/2006/table">
            <a:tbl>
              <a:tblPr/>
              <a:tblGrid>
                <a:gridCol w="1944688"/>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1. </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判别函数</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51" marR="91451"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75792" name="对象 2"/>
          <p:cNvGraphicFramePr>
            <a:graphicFrameLocks noChangeAspect="1"/>
          </p:cNvGraphicFramePr>
          <p:nvPr/>
        </p:nvGraphicFramePr>
        <p:xfrm>
          <a:off x="4079876" y="2073276"/>
          <a:ext cx="2811463" cy="504825"/>
        </p:xfrm>
        <a:graphic>
          <a:graphicData uri="http://schemas.openxmlformats.org/presentationml/2006/ole">
            <mc:AlternateContent xmlns:mc="http://schemas.openxmlformats.org/markup-compatibility/2006">
              <mc:Choice xmlns:v="urn:schemas-microsoft-com:vml" Requires="v">
                <p:oleObj spid="_x0000_s75876" name="Equation" r:id="rId1" imgW="1270000" imgH="228600" progId="Equation.DSMT4">
                  <p:embed/>
                </p:oleObj>
              </mc:Choice>
              <mc:Fallback>
                <p:oleObj name="Equation" r:id="rId1" imgW="1270000" imgH="228600"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2073276"/>
                        <a:ext cx="28114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93" name="对象 4"/>
          <p:cNvGraphicFramePr>
            <a:graphicFrameLocks noChangeAspect="1"/>
          </p:cNvGraphicFramePr>
          <p:nvPr/>
        </p:nvGraphicFramePr>
        <p:xfrm>
          <a:off x="7131050" y="1847850"/>
          <a:ext cx="2859088" cy="909638"/>
        </p:xfrm>
        <a:graphic>
          <a:graphicData uri="http://schemas.openxmlformats.org/presentationml/2006/ole">
            <mc:AlternateContent xmlns:mc="http://schemas.openxmlformats.org/markup-compatibility/2006">
              <mc:Choice xmlns:v="urn:schemas-microsoft-com:vml" Requires="v">
                <p:oleObj spid="_x0000_s75877" name="Equation" r:id="rId3" imgW="1511300" imgH="482600" progId="Equation.DSMT4">
                  <p:embed/>
                </p:oleObj>
              </mc:Choice>
              <mc:Fallback>
                <p:oleObj name="Equation" r:id="rId3" imgW="1511300" imgH="4826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1050" y="1847850"/>
                        <a:ext cx="2859088"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Group 30"/>
          <p:cNvGraphicFramePr>
            <a:graphicFrameLocks noGrp="1"/>
          </p:cNvGraphicFramePr>
          <p:nvPr/>
        </p:nvGraphicFramePr>
        <p:xfrm>
          <a:off x="1919288" y="3284539"/>
          <a:ext cx="4610100" cy="504825"/>
        </p:xfrm>
        <a:graphic>
          <a:graphicData uri="http://schemas.openxmlformats.org/drawingml/2006/table">
            <a:tbl>
              <a:tblPr/>
              <a:tblGrid>
                <a:gridCol w="4610100"/>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2. </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基于最小错误率的判别函数</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41" marR="91441"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pSp>
        <p:nvGrpSpPr>
          <p:cNvPr id="75800" name="Group 66"/>
          <p:cNvGrpSpPr/>
          <p:nvPr/>
        </p:nvGrpSpPr>
        <p:grpSpPr bwMode="auto">
          <a:xfrm>
            <a:off x="2019301" y="3819525"/>
            <a:ext cx="3503613" cy="412750"/>
            <a:chOff x="116" y="2991"/>
            <a:chExt cx="2207" cy="260"/>
          </a:xfrm>
        </p:grpSpPr>
        <p:graphicFrame>
          <p:nvGraphicFramePr>
            <p:cNvPr id="75808" name="Object 26"/>
            <p:cNvGraphicFramePr>
              <a:graphicFrameLocks noChangeAspect="1"/>
            </p:cNvGraphicFramePr>
            <p:nvPr/>
          </p:nvGraphicFramePr>
          <p:xfrm>
            <a:off x="456" y="2991"/>
            <a:ext cx="1867" cy="259"/>
          </p:xfrm>
          <a:graphic>
            <a:graphicData uri="http://schemas.openxmlformats.org/presentationml/2006/ole">
              <mc:AlternateContent xmlns:mc="http://schemas.openxmlformats.org/markup-compatibility/2006">
                <mc:Choice xmlns:v="urn:schemas-microsoft-com:vml" Requires="v">
                  <p:oleObj spid="_x0000_s75878" name="Equation" r:id="rId5" imgW="1651000" imgH="228600" progId="Equation.DSMT4">
                    <p:embed/>
                  </p:oleObj>
                </mc:Choice>
                <mc:Fallback>
                  <p:oleObj name="Equation" r:id="rId5" imgW="1651000" imgH="228600" progId="Equation.DSMT4">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 y="2991"/>
                          <a:ext cx="186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809" name="Rectangle 27"/>
            <p:cNvSpPr>
              <a:spLocks noChangeArrowheads="1"/>
            </p:cNvSpPr>
            <p:nvPr/>
          </p:nvSpPr>
          <p:spPr bwMode="auto">
            <a:xfrm>
              <a:off x="116" y="3039"/>
              <a:ext cx="470" cy="212"/>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b="1">
                  <a:latin typeface="Times New Roman" panose="02020603050405020304" pitchFamily="18" charset="0"/>
                  <a:cs typeface="Times New Roman" panose="02020603050405020304" pitchFamily="18" charset="0"/>
                </a:rPr>
                <a:t>（</a:t>
              </a:r>
              <a:r>
                <a:rPr lang="en-US" altLang="zh-CN" sz="1600" b="1">
                  <a:latin typeface="Times New Roman" panose="02020603050405020304" pitchFamily="18" charset="0"/>
                  <a:cs typeface="Times New Roman" panose="02020603050405020304" pitchFamily="18" charset="0"/>
                </a:rPr>
                <a:t>a</a:t>
              </a:r>
              <a:r>
                <a:rPr lang="zh-CN" altLang="en-US" sz="1600" b="1">
                  <a:latin typeface="Times New Roman" panose="02020603050405020304" pitchFamily="18" charset="0"/>
                  <a:cs typeface="Times New Roman" panose="02020603050405020304" pitchFamily="18" charset="0"/>
                </a:rPr>
                <a:t>） </a:t>
              </a:r>
              <a:endParaRPr lang="zh-CN" altLang="en-US" sz="1600" b="1">
                <a:latin typeface="Times New Roman" panose="02020603050405020304" pitchFamily="18" charset="0"/>
                <a:cs typeface="Times New Roman" panose="02020603050405020304" pitchFamily="18" charset="0"/>
              </a:endParaRPr>
            </a:p>
          </p:txBody>
        </p:sp>
      </p:grpSp>
      <p:grpSp>
        <p:nvGrpSpPr>
          <p:cNvPr id="75801" name="Group 67"/>
          <p:cNvGrpSpPr/>
          <p:nvPr/>
        </p:nvGrpSpPr>
        <p:grpSpPr bwMode="auto">
          <a:xfrm>
            <a:off x="2014538" y="4322763"/>
            <a:ext cx="4856162" cy="412750"/>
            <a:chOff x="113" y="3308"/>
            <a:chExt cx="3059" cy="260"/>
          </a:xfrm>
        </p:grpSpPr>
        <p:graphicFrame>
          <p:nvGraphicFramePr>
            <p:cNvPr id="75806" name="Object 25"/>
            <p:cNvGraphicFramePr>
              <a:graphicFrameLocks noChangeAspect="1"/>
            </p:cNvGraphicFramePr>
            <p:nvPr/>
          </p:nvGraphicFramePr>
          <p:xfrm>
            <a:off x="484" y="3308"/>
            <a:ext cx="2688" cy="259"/>
          </p:xfrm>
          <a:graphic>
            <a:graphicData uri="http://schemas.openxmlformats.org/presentationml/2006/ole">
              <mc:AlternateContent xmlns:mc="http://schemas.openxmlformats.org/markup-compatibility/2006">
                <mc:Choice xmlns:v="urn:schemas-microsoft-com:vml" Requires="v">
                  <p:oleObj spid="_x0000_s75879" name="Equation" r:id="rId7" imgW="2374900" imgH="228600" progId="Equation.DSMT4">
                    <p:embed/>
                  </p:oleObj>
                </mc:Choice>
                <mc:Fallback>
                  <p:oleObj name="Equation" r:id="rId7" imgW="2374900" imgH="228600" progId="Equation.DSMT4">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 y="3308"/>
                          <a:ext cx="2688"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807" name="Rectangle 28"/>
            <p:cNvSpPr>
              <a:spLocks noChangeArrowheads="1"/>
            </p:cNvSpPr>
            <p:nvPr/>
          </p:nvSpPr>
          <p:spPr bwMode="auto">
            <a:xfrm>
              <a:off x="113" y="3356"/>
              <a:ext cx="477" cy="212"/>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b="1">
                  <a:latin typeface="Times New Roman" panose="02020603050405020304" pitchFamily="18" charset="0"/>
                  <a:cs typeface="Times New Roman" panose="02020603050405020304" pitchFamily="18" charset="0"/>
                </a:rPr>
                <a:t>（</a:t>
              </a:r>
              <a:r>
                <a:rPr lang="en-US" altLang="zh-CN" sz="1600" b="1">
                  <a:latin typeface="Times New Roman" panose="02020603050405020304" pitchFamily="18" charset="0"/>
                  <a:cs typeface="Times New Roman" panose="02020603050405020304" pitchFamily="18" charset="0"/>
                </a:rPr>
                <a:t>b</a:t>
              </a:r>
              <a:r>
                <a:rPr lang="zh-CN" altLang="en-US" sz="1600" b="1">
                  <a:latin typeface="Times New Roman" panose="02020603050405020304" pitchFamily="18" charset="0"/>
                  <a:cs typeface="Times New Roman" panose="02020603050405020304" pitchFamily="18" charset="0"/>
                </a:rPr>
                <a:t>） </a:t>
              </a:r>
              <a:endParaRPr lang="zh-CN" altLang="en-US" sz="1600" b="1">
                <a:latin typeface="Times New Roman" panose="02020603050405020304" pitchFamily="18" charset="0"/>
                <a:cs typeface="Times New Roman" panose="02020603050405020304" pitchFamily="18" charset="0"/>
              </a:endParaRPr>
            </a:p>
          </p:txBody>
        </p:sp>
      </p:grpSp>
      <p:grpSp>
        <p:nvGrpSpPr>
          <p:cNvPr id="75802" name="Group 68"/>
          <p:cNvGrpSpPr/>
          <p:nvPr/>
        </p:nvGrpSpPr>
        <p:grpSpPr bwMode="auto">
          <a:xfrm>
            <a:off x="1976439" y="4826000"/>
            <a:ext cx="3890963" cy="769938"/>
            <a:chOff x="89" y="3625"/>
            <a:chExt cx="2451" cy="485"/>
          </a:xfrm>
        </p:grpSpPr>
        <p:graphicFrame>
          <p:nvGraphicFramePr>
            <p:cNvPr id="75804" name="Object 24"/>
            <p:cNvGraphicFramePr>
              <a:graphicFrameLocks noChangeAspect="1"/>
            </p:cNvGraphicFramePr>
            <p:nvPr/>
          </p:nvGraphicFramePr>
          <p:xfrm>
            <a:off x="456" y="3625"/>
            <a:ext cx="2084" cy="485"/>
          </p:xfrm>
          <a:graphic>
            <a:graphicData uri="http://schemas.openxmlformats.org/presentationml/2006/ole">
              <mc:AlternateContent xmlns:mc="http://schemas.openxmlformats.org/markup-compatibility/2006">
                <mc:Choice xmlns:v="urn:schemas-microsoft-com:vml" Requires="v">
                  <p:oleObj spid="_x0000_s75880" name="Equation" r:id="rId9" imgW="1841500" imgH="431800" progId="Equation.DSMT4">
                    <p:embed/>
                  </p:oleObj>
                </mc:Choice>
                <mc:Fallback>
                  <p:oleObj name="Equation" r:id="rId9" imgW="1841500" imgH="431800" progId="Equation.DSMT4">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 y="3625"/>
                          <a:ext cx="208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805" name="Rectangle 29"/>
            <p:cNvSpPr>
              <a:spLocks noChangeArrowheads="1"/>
            </p:cNvSpPr>
            <p:nvPr/>
          </p:nvSpPr>
          <p:spPr bwMode="auto">
            <a:xfrm>
              <a:off x="89" y="3761"/>
              <a:ext cx="434" cy="213"/>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600" b="1">
                  <a:latin typeface="Times New Roman" panose="02020603050405020304" pitchFamily="18" charset="0"/>
                  <a:cs typeface="Times New Roman" panose="02020603050405020304" pitchFamily="18" charset="0"/>
                </a:rPr>
                <a:t>（</a:t>
              </a:r>
              <a:r>
                <a:rPr lang="en-US" altLang="zh-CN" sz="1600" b="1">
                  <a:latin typeface="Times New Roman" panose="02020603050405020304" pitchFamily="18" charset="0"/>
                  <a:cs typeface="Times New Roman" panose="02020603050405020304" pitchFamily="18" charset="0"/>
                </a:rPr>
                <a:t>c</a:t>
              </a:r>
              <a:r>
                <a:rPr lang="zh-CN" altLang="en-US" sz="1600" b="1">
                  <a:latin typeface="Times New Roman" panose="02020603050405020304" pitchFamily="18" charset="0"/>
                  <a:cs typeface="Times New Roman" panose="02020603050405020304" pitchFamily="18" charset="0"/>
                </a:rPr>
                <a:t>）</a:t>
              </a:r>
              <a:endParaRPr lang="zh-CN" altLang="en-US" sz="1600" b="1">
                <a:latin typeface="Times New Roman" panose="02020603050405020304" pitchFamily="18" charset="0"/>
                <a:cs typeface="Times New Roman" panose="02020603050405020304" pitchFamily="18" charset="0"/>
              </a:endParaRPr>
            </a:p>
          </p:txBody>
        </p:sp>
      </p:grpSp>
      <p:graphicFrame>
        <p:nvGraphicFramePr>
          <p:cNvPr id="75803" name="Object 62"/>
          <p:cNvGraphicFramePr>
            <a:graphicFrameLocks noChangeAspect="1"/>
          </p:cNvGraphicFramePr>
          <p:nvPr/>
        </p:nvGraphicFramePr>
        <p:xfrm>
          <a:off x="7240589" y="4098925"/>
          <a:ext cx="2935287" cy="901700"/>
        </p:xfrm>
        <a:graphic>
          <a:graphicData uri="http://schemas.openxmlformats.org/presentationml/2006/ole">
            <mc:AlternateContent xmlns:mc="http://schemas.openxmlformats.org/markup-compatibility/2006">
              <mc:Choice xmlns:v="urn:schemas-microsoft-com:vml" Requires="v">
                <p:oleObj spid="_x0000_s75881" name="Equation" r:id="rId11" imgW="1612900" imgH="495300" progId="Equation.DSMT4">
                  <p:embed/>
                </p:oleObj>
              </mc:Choice>
              <mc:Fallback>
                <p:oleObj name="Equation" r:id="rId11" imgW="1612900" imgH="495300" progId="Equation.DSMT4">
                  <p:embed/>
                  <p:pic>
                    <p:nvPicPr>
                      <p:cNvPr id="0" name="Object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0589" y="4098925"/>
                        <a:ext cx="2935287" cy="9017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8985"/>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18"/>
          <p:cNvSpPr txBox="1">
            <a:spLocks noChangeArrowheads="1"/>
          </p:cNvSpPr>
          <p:nvPr/>
        </p:nvSpPr>
        <p:spPr bwMode="auto">
          <a:xfrm>
            <a:off x="335360" y="157955"/>
            <a:ext cx="543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dirty="0">
                <a:solidFill>
                  <a:srgbClr val="990033"/>
                </a:solidFill>
                <a:latin typeface="楷体_GB2312" pitchFamily="49" charset="-122"/>
                <a:ea typeface="楷体_GB2312" pitchFamily="49" charset="-122"/>
              </a:rPr>
              <a:t>【</a:t>
            </a:r>
            <a:r>
              <a:rPr lang="zh-CN" altLang="en-US" sz="3600" dirty="0">
                <a:solidFill>
                  <a:srgbClr val="990033"/>
                </a:solidFill>
                <a:latin typeface="楷体_GB2312" pitchFamily="49" charset="-122"/>
                <a:ea typeface="楷体_GB2312" pitchFamily="49" charset="-122"/>
              </a:rPr>
              <a:t>引言</a:t>
            </a:r>
            <a:r>
              <a:rPr lang="en-US" altLang="zh-CN" sz="3600" dirty="0">
                <a:solidFill>
                  <a:srgbClr val="990033"/>
                </a:solidFill>
                <a:latin typeface="楷体_GB2312" pitchFamily="49" charset="-122"/>
                <a:ea typeface="楷体_GB2312" pitchFamily="49" charset="-122"/>
              </a:rPr>
              <a:t>】</a:t>
            </a:r>
            <a:endParaRPr lang="en-US" altLang="zh-CN" sz="3600" dirty="0">
              <a:solidFill>
                <a:srgbClr val="990033"/>
              </a:solidFill>
              <a:latin typeface="楷体_GB2312" pitchFamily="49" charset="-122"/>
              <a:ea typeface="楷体_GB2312" pitchFamily="49" charset="-122"/>
            </a:endParaRPr>
          </a:p>
        </p:txBody>
      </p:sp>
      <p:sp>
        <p:nvSpPr>
          <p:cNvPr id="8" name="内容占位符 2"/>
          <p:cNvSpPr txBox="1"/>
          <p:nvPr/>
        </p:nvSpPr>
        <p:spPr>
          <a:xfrm>
            <a:off x="802402" y="4839278"/>
            <a:ext cx="9461132" cy="182662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b="1" i="1" dirty="0">
                <a:latin typeface="Times New Roman" panose="02020603050405020304" pitchFamily="18" charset="0"/>
                <a:ea typeface="宋体" panose="02010600030101010101" pitchFamily="2" charset="-122"/>
              </a:rPr>
              <a:t>贝叶斯方法学就像能够游遍天下的思维通票。我们甚至可以说，</a:t>
            </a:r>
            <a:r>
              <a:rPr lang="zh-CN" altLang="en-US" sz="2400" b="1" i="1" dirty="0">
                <a:solidFill>
                  <a:srgbClr val="00B0F0"/>
                </a:solidFill>
                <a:latin typeface="Times New Roman" panose="02020603050405020304" pitchFamily="18" charset="0"/>
                <a:ea typeface="宋体" panose="02010600030101010101" pitchFamily="2" charset="-122"/>
              </a:rPr>
              <a:t>万物皆可“贝叶斯”</a:t>
            </a:r>
            <a:r>
              <a:rPr lang="zh-CN" altLang="en-US" sz="2135" dirty="0">
                <a:latin typeface="Times New Roman" panose="02020603050405020304" pitchFamily="18" charset="0"/>
                <a:ea typeface="宋体" panose="02010600030101010101" pitchFamily="2" charset="-122"/>
              </a:rPr>
              <a:t>。</a:t>
            </a:r>
            <a:endParaRPr lang="en-US" altLang="zh-CN" sz="2135" dirty="0">
              <a:latin typeface="Times New Roman" panose="02020603050405020304" pitchFamily="18" charset="0"/>
              <a:ea typeface="宋体" panose="02010600030101010101" pitchFamily="2" charset="-122"/>
            </a:endParaRPr>
          </a:p>
          <a:p>
            <a:pPr marL="0" indent="0">
              <a:buNone/>
            </a:pPr>
            <a:r>
              <a:rPr lang="en-US" altLang="zh-CN" sz="2135" dirty="0">
                <a:latin typeface="Times New Roman" panose="02020603050405020304" pitchFamily="18" charset="0"/>
                <a:ea typeface="宋体" panose="02010600030101010101" pitchFamily="2" charset="-122"/>
              </a:rPr>
              <a:t>                                --</a:t>
            </a:r>
            <a:r>
              <a:rPr lang="en-US" altLang="zh-CN" sz="1865" dirty="0">
                <a:latin typeface="Times New Roman" panose="02020603050405020304" pitchFamily="18" charset="0"/>
                <a:ea typeface="宋体" panose="02010600030101010101" pitchFamily="2" charset="-122"/>
              </a:rPr>
              <a:t>《</a:t>
            </a:r>
            <a:r>
              <a:rPr lang="zh-CN" altLang="en-US" sz="1865" dirty="0">
                <a:latin typeface="Times New Roman" panose="02020603050405020304" pitchFamily="18" charset="0"/>
                <a:ea typeface="宋体" panose="02010600030101010101" pitchFamily="2" charset="-122"/>
              </a:rPr>
              <a:t>贝叶斯的博弈：数学、思维与人工智能</a:t>
            </a:r>
            <a:r>
              <a:rPr lang="en-US" altLang="zh-CN" sz="1865" dirty="0">
                <a:latin typeface="Times New Roman" panose="02020603050405020304" pitchFamily="18" charset="0"/>
                <a:ea typeface="宋体" panose="02010600030101010101" pitchFamily="2" charset="-122"/>
              </a:rPr>
              <a:t>》				</a:t>
            </a:r>
            <a:endParaRPr lang="zh-CN" altLang="en-US" sz="2135" dirty="0">
              <a:latin typeface="Times New Roman" panose="02020603050405020304" pitchFamily="18" charset="0"/>
              <a:ea typeface="宋体" panose="02010600030101010101" pitchFamily="2" charset="-122"/>
            </a:endParaRPr>
          </a:p>
        </p:txBody>
      </p:sp>
      <p:sp>
        <p:nvSpPr>
          <p:cNvPr id="9" name="灯片编号占位符 1"/>
          <p:cNvSpPr txBox="1"/>
          <p:nvPr/>
        </p:nvSpPr>
        <p:spPr>
          <a:xfrm>
            <a:off x="8737600" y="6245225"/>
            <a:ext cx="2844800" cy="476250"/>
          </a:xfrm>
          <a:prstGeom prst="rect">
            <a:avLst/>
          </a:prstGeom>
        </p:spPr>
        <p:txBody>
          <a:bodyPr/>
          <a:lstStyle>
            <a:defPPr>
              <a:defRPr lang="zh-CN"/>
            </a:defPPr>
            <a:lvl1pPr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1pPr>
            <a:lvl2pPr marL="457200"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2pPr>
            <a:lvl3pPr marL="914400"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3pPr>
            <a:lvl4pPr marL="1371600"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4pPr>
            <a:lvl5pPr marL="1828800" algn="l" rtl="0" eaLnBrk="0" fontAlgn="base" hangingPunct="0">
              <a:spcBef>
                <a:spcPct val="0"/>
              </a:spcBef>
              <a:spcAft>
                <a:spcPct val="0"/>
              </a:spcAft>
              <a:defRPr sz="2200" kern="1200">
                <a:solidFill>
                  <a:schemeClr val="tx1"/>
                </a:solidFill>
                <a:latin typeface="楷体_GB2312" pitchFamily="49" charset="-122"/>
                <a:ea typeface="楷体_GB2312" pitchFamily="49" charset="-122"/>
                <a:cs typeface="+mn-cs"/>
              </a:defRPr>
            </a:lvl5pPr>
            <a:lvl6pPr marL="2286000" algn="l" defTabSz="914400" rtl="0" eaLnBrk="1" latinLnBrk="0" hangingPunct="1">
              <a:defRPr sz="2200" kern="1200">
                <a:solidFill>
                  <a:schemeClr val="tx1"/>
                </a:solidFill>
                <a:latin typeface="楷体_GB2312" pitchFamily="49" charset="-122"/>
                <a:ea typeface="楷体_GB2312" pitchFamily="49" charset="-122"/>
                <a:cs typeface="+mn-cs"/>
              </a:defRPr>
            </a:lvl6pPr>
            <a:lvl7pPr marL="2743200" algn="l" defTabSz="914400" rtl="0" eaLnBrk="1" latinLnBrk="0" hangingPunct="1">
              <a:defRPr sz="2200" kern="1200">
                <a:solidFill>
                  <a:schemeClr val="tx1"/>
                </a:solidFill>
                <a:latin typeface="楷体_GB2312" pitchFamily="49" charset="-122"/>
                <a:ea typeface="楷体_GB2312" pitchFamily="49" charset="-122"/>
                <a:cs typeface="+mn-cs"/>
              </a:defRPr>
            </a:lvl7pPr>
            <a:lvl8pPr marL="3200400" algn="l" defTabSz="914400" rtl="0" eaLnBrk="1" latinLnBrk="0" hangingPunct="1">
              <a:defRPr sz="2200" kern="1200">
                <a:solidFill>
                  <a:schemeClr val="tx1"/>
                </a:solidFill>
                <a:latin typeface="楷体_GB2312" pitchFamily="49" charset="-122"/>
                <a:ea typeface="楷体_GB2312" pitchFamily="49" charset="-122"/>
                <a:cs typeface="+mn-cs"/>
              </a:defRPr>
            </a:lvl8pPr>
            <a:lvl9pPr marL="3657600" algn="l" defTabSz="914400" rtl="0" eaLnBrk="1" latinLnBrk="0" hangingPunct="1">
              <a:defRPr sz="2200" kern="1200">
                <a:solidFill>
                  <a:schemeClr val="tx1"/>
                </a:solidFill>
                <a:latin typeface="楷体_GB2312" pitchFamily="49" charset="-122"/>
                <a:ea typeface="楷体_GB2312" pitchFamily="49" charset="-122"/>
                <a:cs typeface="+mn-cs"/>
              </a:defRPr>
            </a:lvl9pPr>
          </a:lstStyle>
          <a:p>
            <a:fld id="{E1BEBC7A-FD02-486B-81B5-A845787C689C}" type="slidenum">
              <a:rPr lang="zh-CN" altLang="en-US" smtClean="0">
                <a:solidFill>
                  <a:prstClr val="black">
                    <a:tint val="75000"/>
                  </a:prstClr>
                </a:solidFill>
                <a:latin typeface="Times New Roman" panose="02020603050405020304" pitchFamily="18" charset="0"/>
                <a:ea typeface="宋体" panose="02010600030101010101" pitchFamily="2" charset="-122"/>
              </a:rPr>
            </a:fld>
            <a:endParaRPr lang="zh-CN" altLang="en-US" dirty="0">
              <a:solidFill>
                <a:prstClr val="black">
                  <a:tint val="75000"/>
                </a:prstClr>
              </a:solidFill>
              <a:latin typeface="Times New Roman" panose="02020603050405020304" pitchFamily="18" charset="0"/>
              <a:ea typeface="宋体" panose="02010600030101010101" pitchFamily="2" charset="-122"/>
            </a:endParaRPr>
          </a:p>
        </p:txBody>
      </p:sp>
      <p:grpSp>
        <p:nvGrpSpPr>
          <p:cNvPr id="10" name="组合 9"/>
          <p:cNvGrpSpPr/>
          <p:nvPr/>
        </p:nvGrpSpPr>
        <p:grpSpPr>
          <a:xfrm>
            <a:off x="551384" y="1261403"/>
            <a:ext cx="2787375" cy="3503193"/>
            <a:chOff x="1176130" y="2069011"/>
            <a:chExt cx="2090531" cy="2627395"/>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6130" y="2069011"/>
              <a:ext cx="2090531" cy="224181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1741936" y="4319331"/>
              <a:ext cx="910345" cy="377075"/>
            </a:xfrm>
            <a:prstGeom prst="rect">
              <a:avLst/>
            </a:prstGeom>
            <a:noFill/>
          </p:spPr>
          <p:txBody>
            <a:bodyPr wrap="none" rtlCol="0">
              <a:spAutoFit/>
            </a:bodyPr>
            <a:lstStyle/>
            <a:p>
              <a:r>
                <a:rPr lang="zh-CN" altLang="en-US" sz="2665" b="1" dirty="0">
                  <a:solidFill>
                    <a:srgbClr val="00B0F0"/>
                  </a:solidFill>
                  <a:latin typeface="Times New Roman" panose="02020603050405020304" pitchFamily="18" charset="0"/>
                  <a:ea typeface="宋体" panose="02010600030101010101" pitchFamily="2" charset="-122"/>
                </a:rPr>
                <a:t>贝叶斯</a:t>
              </a:r>
              <a:endParaRPr lang="zh-CN" altLang="en-US" sz="2665" b="1" dirty="0">
                <a:solidFill>
                  <a:srgbClr val="00B0F0"/>
                </a:solidFill>
                <a:latin typeface="Times New Roman" panose="02020603050405020304" pitchFamily="18" charset="0"/>
                <a:ea typeface="宋体" panose="02010600030101010101" pitchFamily="2" charset="-122"/>
              </a:endParaRPr>
            </a:p>
          </p:txBody>
        </p:sp>
      </p:grpSp>
      <p:sp>
        <p:nvSpPr>
          <p:cNvPr id="13" name="内容占位符 2"/>
          <p:cNvSpPr txBox="1"/>
          <p:nvPr/>
        </p:nvSpPr>
        <p:spPr>
          <a:xfrm>
            <a:off x="4295800" y="2571163"/>
            <a:ext cx="3958165" cy="1442416"/>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665" b="1" i="1" dirty="0">
                <a:latin typeface="Times New Roman" panose="02020603050405020304" pitchFamily="18" charset="0"/>
                <a:ea typeface="宋体" panose="02010600030101010101" pitchFamily="2" charset="-122"/>
              </a:rPr>
              <a:t>概率论理论创始人</a:t>
            </a:r>
            <a:endParaRPr lang="zh-CN" altLang="en-US" sz="2665" b="1" i="1" dirty="0">
              <a:latin typeface="Times New Roman" panose="02020603050405020304" pitchFamily="18" charset="0"/>
              <a:ea typeface="宋体" panose="02010600030101010101" pitchFamily="2" charset="-122"/>
            </a:endParaRPr>
          </a:p>
          <a:p>
            <a:pPr marL="0" indent="0">
              <a:lnSpc>
                <a:spcPct val="150000"/>
              </a:lnSpc>
              <a:buNone/>
            </a:pPr>
            <a:r>
              <a:rPr lang="zh-CN" altLang="en-US" sz="2665" b="1" i="1" dirty="0">
                <a:latin typeface="Times New Roman" panose="02020603050405020304" pitchFamily="18" charset="0"/>
                <a:ea typeface="宋体" panose="02010600030101010101" pitchFamily="2" charset="-122"/>
              </a:rPr>
              <a:t>贝叶斯统计学的创立者</a:t>
            </a:r>
            <a:endParaRPr lang="zh-CN" altLang="en-US" sz="2665" b="1" i="1" dirty="0">
              <a:latin typeface="Times New Roman" panose="02020603050405020304" pitchFamily="18" charset="0"/>
              <a:ea typeface="宋体" panose="02010600030101010101" pitchFamily="2" charset="-122"/>
            </a:endParaRPr>
          </a:p>
        </p:txBody>
      </p:sp>
      <p:sp>
        <p:nvSpPr>
          <p:cNvPr id="14" name="文本框 13"/>
          <p:cNvSpPr txBox="1"/>
          <p:nvPr/>
        </p:nvSpPr>
        <p:spPr>
          <a:xfrm>
            <a:off x="8805840" y="6005433"/>
            <a:ext cx="1556836" cy="502766"/>
          </a:xfrm>
          <a:prstGeom prst="rect">
            <a:avLst/>
          </a:prstGeom>
          <a:noFill/>
        </p:spPr>
        <p:txBody>
          <a:bodyPr wrap="none" rtlCol="0">
            <a:spAutoFit/>
          </a:bodyPr>
          <a:lstStyle/>
          <a:p>
            <a:r>
              <a:rPr lang="zh-CN" altLang="en-US" sz="2665" b="1" i="1" dirty="0">
                <a:solidFill>
                  <a:srgbClr val="00B0F0"/>
                </a:solidFill>
                <a:latin typeface="Times New Roman" panose="02020603050405020304" pitchFamily="18" charset="0"/>
                <a:ea typeface="宋体" panose="02010600030101010101" pitchFamily="2" charset="-122"/>
              </a:rPr>
              <a:t>推理过程</a:t>
            </a:r>
            <a:endParaRPr lang="zh-CN" altLang="en-US" sz="2665" b="1" i="1" dirty="0">
              <a:solidFill>
                <a:srgbClr val="00B0F0"/>
              </a:solidFill>
              <a:latin typeface="Times New Roman" panose="02020603050405020304" pitchFamily="18" charset="0"/>
              <a:ea typeface="宋体" panose="02010600030101010101" pitchFamily="2" charset="-122"/>
            </a:endParaRPr>
          </a:p>
        </p:txBody>
      </p:sp>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4312" y="975012"/>
            <a:ext cx="2743292" cy="3708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77827"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graphicFrame>
        <p:nvGraphicFramePr>
          <p:cNvPr id="818206" name="Group 30"/>
          <p:cNvGraphicFramePr>
            <a:graphicFrameLocks noGrp="1"/>
          </p:cNvGraphicFramePr>
          <p:nvPr/>
        </p:nvGraphicFramePr>
        <p:xfrm>
          <a:off x="1919289" y="1052514"/>
          <a:ext cx="1512887" cy="504825"/>
        </p:xfrm>
        <a:graphic>
          <a:graphicData uri="http://schemas.openxmlformats.org/drawingml/2006/table">
            <a:tbl>
              <a:tblPr/>
              <a:tblGrid>
                <a:gridCol w="1512887"/>
              </a:tblGrid>
              <a:tr h="504825">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rPr>
                        <a:t>两类情况</a:t>
                      </a:r>
                      <a:endPar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endParaRPr>
                    </a:p>
                  </a:txBody>
                  <a:tcPr marL="91468" marR="91468"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8" name="Group 30"/>
          <p:cNvGraphicFramePr>
            <a:graphicFrameLocks noGrp="1"/>
          </p:cNvGraphicFramePr>
          <p:nvPr/>
        </p:nvGraphicFramePr>
        <p:xfrm>
          <a:off x="1917701" y="2073276"/>
          <a:ext cx="2162175" cy="504825"/>
        </p:xfrm>
        <a:graphic>
          <a:graphicData uri="http://schemas.openxmlformats.org/drawingml/2006/table">
            <a:tbl>
              <a:tblPr/>
              <a:tblGrid>
                <a:gridCol w="2162175"/>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1500" b="1" i="0" u="none" strike="noStrike" cap="none" normalizeH="0" baseline="0" dirty="0">
                          <a:ln>
                            <a:noFill/>
                          </a:ln>
                          <a:solidFill>
                            <a:schemeClr val="tx1"/>
                          </a:solidFill>
                          <a:effectLst/>
                          <a:latin typeface="楷体_GB2312" pitchFamily="49" charset="-122"/>
                          <a:ea typeface="楷体_GB2312" pitchFamily="49" charset="-122"/>
                        </a:rPr>
                        <a:t>3. </a:t>
                      </a:r>
                      <a:r>
                        <a:rPr kumimoji="0" lang="zh-CN" altLang="en-US" sz="1500" b="1" i="0" u="none" strike="noStrike" cap="none" normalizeH="0" baseline="0" dirty="0">
                          <a:ln>
                            <a:noFill/>
                          </a:ln>
                          <a:solidFill>
                            <a:schemeClr val="tx1"/>
                          </a:solidFill>
                          <a:effectLst/>
                          <a:latin typeface="楷体_GB2312" pitchFamily="49" charset="-122"/>
                          <a:ea typeface="楷体_GB2312" pitchFamily="49" charset="-122"/>
                        </a:rPr>
                        <a:t>决策面方程</a:t>
                      </a:r>
                      <a:endParaRPr kumimoji="0" lang="zh-CN" altLang="en-US" sz="1500" b="1" i="0" u="none" strike="noStrike" cap="none" normalizeH="0" baseline="0" dirty="0">
                        <a:ln>
                          <a:noFill/>
                        </a:ln>
                        <a:solidFill>
                          <a:schemeClr val="tx1"/>
                        </a:solidFill>
                        <a:effectLst/>
                        <a:latin typeface="楷体_GB2312" pitchFamily="49" charset="-122"/>
                        <a:ea typeface="楷体_GB2312" pitchFamily="49" charset="-122"/>
                      </a:endParaRPr>
                    </a:p>
                  </a:txBody>
                  <a:tcPr marL="91456" marR="91456" marT="28046" marB="28046"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77840" name="矩形 10"/>
          <p:cNvSpPr>
            <a:spLocks noChangeArrowheads="1"/>
          </p:cNvSpPr>
          <p:nvPr/>
        </p:nvSpPr>
        <p:spPr bwMode="auto">
          <a:xfrm>
            <a:off x="4367213" y="2733676"/>
            <a:ext cx="56896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两类分类器可以看作只是计算判别函数         的一个“机器”，它根据计算结果的符号将</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分类，其结构框图如下图所示</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4" name="Group 30"/>
          <p:cNvGraphicFramePr>
            <a:graphicFrameLocks noGrp="1"/>
          </p:cNvGraphicFramePr>
          <p:nvPr/>
        </p:nvGraphicFramePr>
        <p:xfrm>
          <a:off x="1917701" y="2894014"/>
          <a:ext cx="2162175" cy="504825"/>
        </p:xfrm>
        <a:graphic>
          <a:graphicData uri="http://schemas.openxmlformats.org/drawingml/2006/table">
            <a:tbl>
              <a:tblPr/>
              <a:tblGrid>
                <a:gridCol w="2162175"/>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1500" b="1" i="0" u="none" strike="noStrike" cap="none" normalizeH="0" baseline="0" dirty="0">
                          <a:ln>
                            <a:noFill/>
                          </a:ln>
                          <a:solidFill>
                            <a:schemeClr val="tx1"/>
                          </a:solidFill>
                          <a:effectLst/>
                          <a:latin typeface="楷体_GB2312" pitchFamily="49" charset="-122"/>
                          <a:ea typeface="楷体_GB2312" pitchFamily="49" charset="-122"/>
                        </a:rPr>
                        <a:t>4. </a:t>
                      </a:r>
                      <a:r>
                        <a:rPr kumimoji="0" lang="zh-CN" altLang="en-US" sz="1500" b="1" i="0" u="none" strike="noStrike" cap="none" normalizeH="0" baseline="0" dirty="0">
                          <a:ln>
                            <a:noFill/>
                          </a:ln>
                          <a:solidFill>
                            <a:schemeClr val="tx1"/>
                          </a:solidFill>
                          <a:effectLst/>
                          <a:latin typeface="楷体_GB2312" pitchFamily="49" charset="-122"/>
                          <a:ea typeface="楷体_GB2312" pitchFamily="49" charset="-122"/>
                        </a:rPr>
                        <a:t>分类器设计</a:t>
                      </a:r>
                      <a:endParaRPr kumimoji="0" lang="zh-CN" altLang="en-US" sz="1500" b="1" i="0" u="none" strike="noStrike" cap="none" normalizeH="0" baseline="0" dirty="0">
                        <a:ln>
                          <a:noFill/>
                        </a:ln>
                        <a:solidFill>
                          <a:schemeClr val="tx1"/>
                        </a:solidFill>
                        <a:effectLst/>
                        <a:latin typeface="楷体_GB2312" pitchFamily="49" charset="-122"/>
                        <a:ea typeface="楷体_GB2312" pitchFamily="49" charset="-122"/>
                      </a:endParaRPr>
                    </a:p>
                  </a:txBody>
                  <a:tcPr marL="91456" marR="91456" marT="28046" marB="28046"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77847" name="对象 6"/>
          <p:cNvGraphicFramePr>
            <a:graphicFrameLocks noChangeAspect="1"/>
          </p:cNvGraphicFramePr>
          <p:nvPr/>
        </p:nvGraphicFramePr>
        <p:xfrm>
          <a:off x="4367214" y="2085975"/>
          <a:ext cx="1195387" cy="444500"/>
        </p:xfrm>
        <a:graphic>
          <a:graphicData uri="http://schemas.openxmlformats.org/presentationml/2006/ole">
            <mc:AlternateContent xmlns:mc="http://schemas.openxmlformats.org/markup-compatibility/2006">
              <mc:Choice xmlns:v="urn:schemas-microsoft-com:vml" Requires="v">
                <p:oleObj spid="_x0000_s77861" name="Equation" r:id="rId1" imgW="558800" imgH="203200" progId="Equation.DSMT4">
                  <p:embed/>
                </p:oleObj>
              </mc:Choice>
              <mc:Fallback>
                <p:oleObj name="Equation" r:id="rId1" imgW="558800" imgH="203200" progId="Equation.DSMT4">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14" y="2085975"/>
                        <a:ext cx="11953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784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89989" y="2733676"/>
            <a:ext cx="6191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9514" y="3716339"/>
            <a:ext cx="4981575"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18206" name="Group 30"/>
          <p:cNvGraphicFramePr>
            <a:graphicFrameLocks noGrp="1"/>
          </p:cNvGraphicFramePr>
          <p:nvPr/>
        </p:nvGraphicFramePr>
        <p:xfrm>
          <a:off x="1919289" y="1052514"/>
          <a:ext cx="1512887" cy="504825"/>
        </p:xfrm>
        <a:graphic>
          <a:graphicData uri="http://schemas.openxmlformats.org/drawingml/2006/table">
            <a:tbl>
              <a:tblPr/>
              <a:tblGrid>
                <a:gridCol w="1512887"/>
              </a:tblGrid>
              <a:tr h="504825">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rPr>
                        <a:t>多类情况</a:t>
                      </a:r>
                      <a:endPar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endParaRPr>
                    </a:p>
                  </a:txBody>
                  <a:tcPr marL="91468" marR="91468"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8" name="Group 30"/>
          <p:cNvGraphicFramePr>
            <a:graphicFrameLocks noGrp="1"/>
          </p:cNvGraphicFramePr>
          <p:nvPr/>
        </p:nvGraphicFramePr>
        <p:xfrm>
          <a:off x="1917700" y="2073276"/>
          <a:ext cx="1944688" cy="504825"/>
        </p:xfrm>
        <a:graphic>
          <a:graphicData uri="http://schemas.openxmlformats.org/drawingml/2006/table">
            <a:tbl>
              <a:tblPr/>
              <a:tblGrid>
                <a:gridCol w="1944688"/>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1. </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判别函数</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51" marR="91451"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79887" name="矩形 10"/>
          <p:cNvSpPr>
            <a:spLocks noChangeArrowheads="1"/>
          </p:cNvSpPr>
          <p:nvPr/>
        </p:nvSpPr>
        <p:spPr bwMode="auto">
          <a:xfrm>
            <a:off x="4030664" y="1911351"/>
            <a:ext cx="6454775"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通常定义一组判别函数         ，             ，用于表示多类决策规则；如果使                    ，对于一切          成立，则将</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归类于     类，</a:t>
            </a:r>
            <a:r>
              <a:rPr lang="zh-CN" altLang="zh-CN" sz="2200">
                <a:latin typeface="楷体_GB2312" pitchFamily="49" charset="-122"/>
                <a:ea typeface="楷体_GB2312" pitchFamily="49" charset="-122"/>
                <a:cs typeface="Times New Roman" panose="02020603050405020304" pitchFamily="18" charset="0"/>
              </a:rPr>
              <a:t>显然这里</a:t>
            </a:r>
            <a:r>
              <a:rPr lang="en-US" altLang="zh-CN" sz="2200">
                <a:latin typeface="楷体_GB2312" pitchFamily="49" charset="-122"/>
                <a:ea typeface="楷体_GB2312" pitchFamily="49" charset="-122"/>
                <a:cs typeface="Times New Roman" panose="02020603050405020304" pitchFamily="18" charset="0"/>
              </a:rPr>
              <a:t>     </a:t>
            </a:r>
            <a:r>
              <a:rPr lang="zh-CN" altLang="en-US" sz="2200">
                <a:latin typeface="楷体_GB2312" pitchFamily="49" charset="-122"/>
                <a:ea typeface="楷体_GB2312" pitchFamily="49" charset="-122"/>
                <a:cs typeface="Times New Roman" panose="02020603050405020304" pitchFamily="18" charset="0"/>
              </a:rPr>
              <a:t>可以定义为</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9888" name="对象 6"/>
          <p:cNvGraphicFramePr>
            <a:graphicFrameLocks noChangeAspect="1"/>
          </p:cNvGraphicFramePr>
          <p:nvPr/>
        </p:nvGraphicFramePr>
        <p:xfrm>
          <a:off x="6697664" y="1900238"/>
          <a:ext cx="676275" cy="423862"/>
        </p:xfrm>
        <a:graphic>
          <a:graphicData uri="http://schemas.openxmlformats.org/presentationml/2006/ole">
            <mc:AlternateContent xmlns:mc="http://schemas.openxmlformats.org/markup-compatibility/2006">
              <mc:Choice xmlns:v="urn:schemas-microsoft-com:vml" Requires="v">
                <p:oleObj spid="_x0000_s80019" name="Equation" r:id="rId1" imgW="368300" imgH="228600" progId="Equation.DSMT4">
                  <p:embed/>
                </p:oleObj>
              </mc:Choice>
              <mc:Fallback>
                <p:oleObj name="Equation" r:id="rId1" imgW="368300" imgH="228600" progId="Equation.DSMT4">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664" y="1900238"/>
                        <a:ext cx="67627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9" name="对象 9"/>
          <p:cNvGraphicFramePr>
            <a:graphicFrameLocks noChangeAspect="1"/>
          </p:cNvGraphicFramePr>
          <p:nvPr/>
        </p:nvGraphicFramePr>
        <p:xfrm>
          <a:off x="7464425" y="1925638"/>
          <a:ext cx="1068388" cy="385762"/>
        </p:xfrm>
        <a:graphic>
          <a:graphicData uri="http://schemas.openxmlformats.org/presentationml/2006/ole">
            <mc:AlternateContent xmlns:mc="http://schemas.openxmlformats.org/markup-compatibility/2006">
              <mc:Choice xmlns:v="urn:schemas-microsoft-com:vml" Requires="v">
                <p:oleObj spid="_x0000_s80020" name="Equation" r:id="rId3" imgW="571500" imgH="203200" progId="Equation.DSMT4">
                  <p:embed/>
                </p:oleObj>
              </mc:Choice>
              <mc:Fallback>
                <p:oleObj name="Equation" r:id="rId3" imgW="571500" imgH="203200" progId="Equation.DSMT4">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425" y="1925638"/>
                        <a:ext cx="106838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90" name="对象 12"/>
          <p:cNvGraphicFramePr>
            <a:graphicFrameLocks noChangeAspect="1"/>
          </p:cNvGraphicFramePr>
          <p:nvPr/>
        </p:nvGraphicFramePr>
        <p:xfrm>
          <a:off x="6157913" y="2224088"/>
          <a:ext cx="1439862" cy="412750"/>
        </p:xfrm>
        <a:graphic>
          <a:graphicData uri="http://schemas.openxmlformats.org/presentationml/2006/ole">
            <mc:AlternateContent xmlns:mc="http://schemas.openxmlformats.org/markup-compatibility/2006">
              <mc:Choice xmlns:v="urn:schemas-microsoft-com:vml" Requires="v">
                <p:oleObj spid="_x0000_s80021" name="Equation" r:id="rId5" imgW="850265" imgH="241300" progId="Equation.DSMT4">
                  <p:embed/>
                </p:oleObj>
              </mc:Choice>
              <mc:Fallback>
                <p:oleObj name="Equation" r:id="rId5" imgW="850265" imgH="241300" progId="Equation.DSMT4">
                  <p:embed/>
                  <p:pic>
                    <p:nvPicPr>
                      <p:cNvPr id="0"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7913" y="2224088"/>
                        <a:ext cx="14398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91" name="对象 25"/>
          <p:cNvGraphicFramePr>
            <a:graphicFrameLocks noChangeAspect="1"/>
          </p:cNvGraphicFramePr>
          <p:nvPr/>
        </p:nvGraphicFramePr>
        <p:xfrm>
          <a:off x="8975725" y="2265364"/>
          <a:ext cx="604838" cy="358775"/>
        </p:xfrm>
        <a:graphic>
          <a:graphicData uri="http://schemas.openxmlformats.org/presentationml/2006/ole">
            <mc:AlternateContent xmlns:mc="http://schemas.openxmlformats.org/markup-compatibility/2006">
              <mc:Choice xmlns:v="urn:schemas-microsoft-com:vml" Requires="v">
                <p:oleObj spid="_x0000_s80022" name="Equation" r:id="rId7" imgW="317500" imgH="190500" progId="Equation.DSMT4">
                  <p:embed/>
                </p:oleObj>
              </mc:Choice>
              <mc:Fallback>
                <p:oleObj name="Equation" r:id="rId7" imgW="317500" imgH="190500" progId="Equation.DSMT4">
                  <p:embed/>
                  <p:pic>
                    <p:nvPicPr>
                      <p:cNvPr id="0" name="对象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5725" y="2265364"/>
                        <a:ext cx="6048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92"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79893" name="对象 27"/>
          <p:cNvGraphicFramePr>
            <a:graphicFrameLocks noChangeAspect="1"/>
          </p:cNvGraphicFramePr>
          <p:nvPr/>
        </p:nvGraphicFramePr>
        <p:xfrm>
          <a:off x="5773739" y="2492375"/>
          <a:ext cx="338137" cy="444500"/>
        </p:xfrm>
        <a:graphic>
          <a:graphicData uri="http://schemas.openxmlformats.org/presentationml/2006/ole">
            <mc:AlternateContent xmlns:mc="http://schemas.openxmlformats.org/markup-compatibility/2006">
              <mc:Choice xmlns:v="urn:schemas-microsoft-com:vml" Requires="v">
                <p:oleObj spid="_x0000_s80023" name="Equation" r:id="rId9" imgW="177800" imgH="228600" progId="Equation.DSMT4">
                  <p:embed/>
                </p:oleObj>
              </mc:Choice>
              <mc:Fallback>
                <p:oleObj name="Equation" r:id="rId9" imgW="177800" imgH="228600" progId="Equation.DSMT4">
                  <p:embed/>
                  <p:pic>
                    <p:nvPicPr>
                      <p:cNvPr id="0" name="对象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3739" y="2492375"/>
                        <a:ext cx="33813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94" name="Rectangle 21"/>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79895" name="对象 29"/>
          <p:cNvGraphicFramePr>
            <a:graphicFrameLocks noChangeAspect="1"/>
          </p:cNvGraphicFramePr>
          <p:nvPr/>
        </p:nvGraphicFramePr>
        <p:xfrm>
          <a:off x="7796214" y="2517776"/>
          <a:ext cx="617537" cy="385763"/>
        </p:xfrm>
        <a:graphic>
          <a:graphicData uri="http://schemas.openxmlformats.org/presentationml/2006/ole">
            <mc:AlternateContent xmlns:mc="http://schemas.openxmlformats.org/markup-compatibility/2006">
              <mc:Choice xmlns:v="urn:schemas-microsoft-com:vml" Requires="v">
                <p:oleObj spid="_x0000_s80024" name="Equation" r:id="rId11" imgW="368300" imgH="228600" progId="Equation.DSMT4">
                  <p:embed/>
                </p:oleObj>
              </mc:Choice>
              <mc:Fallback>
                <p:oleObj name="Equation" r:id="rId11" imgW="368300" imgH="228600" progId="Equation.DSMT4">
                  <p:embed/>
                  <p:pic>
                    <p:nvPicPr>
                      <p:cNvPr id="0" name="对象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6214" y="2517776"/>
                        <a:ext cx="6175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96" name="对象 30"/>
          <p:cNvGraphicFramePr>
            <a:graphicFrameLocks noChangeAspect="1"/>
          </p:cNvGraphicFramePr>
          <p:nvPr/>
        </p:nvGraphicFramePr>
        <p:xfrm>
          <a:off x="4719638" y="3097214"/>
          <a:ext cx="2271712" cy="504825"/>
        </p:xfrm>
        <a:graphic>
          <a:graphicData uri="http://schemas.openxmlformats.org/presentationml/2006/ole">
            <mc:AlternateContent xmlns:mc="http://schemas.openxmlformats.org/markup-compatibility/2006">
              <mc:Choice xmlns:v="urn:schemas-microsoft-com:vml" Requires="v">
                <p:oleObj spid="_x0000_s80025" name="Equation" r:id="rId13" imgW="1028700" imgH="228600" progId="Equation.DSMT4">
                  <p:embed/>
                </p:oleObj>
              </mc:Choice>
              <mc:Fallback>
                <p:oleObj name="Equation" r:id="rId13" imgW="1028700" imgH="228600" progId="Equation.DSMT4">
                  <p:embed/>
                  <p:pic>
                    <p:nvPicPr>
                      <p:cNvPr id="0" name="对象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19638" y="3097214"/>
                        <a:ext cx="22717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97" name="对象 75775"/>
          <p:cNvGraphicFramePr>
            <a:graphicFrameLocks noChangeAspect="1"/>
          </p:cNvGraphicFramePr>
          <p:nvPr/>
        </p:nvGraphicFramePr>
        <p:xfrm>
          <a:off x="4719638" y="3783014"/>
          <a:ext cx="3028950" cy="504825"/>
        </p:xfrm>
        <a:graphic>
          <a:graphicData uri="http://schemas.openxmlformats.org/presentationml/2006/ole">
            <mc:AlternateContent xmlns:mc="http://schemas.openxmlformats.org/markup-compatibility/2006">
              <mc:Choice xmlns:v="urn:schemas-microsoft-com:vml" Requires="v">
                <p:oleObj spid="_x0000_s80026" name="Equation" r:id="rId15" imgW="1371600" imgH="228600" progId="Equation.DSMT4">
                  <p:embed/>
                </p:oleObj>
              </mc:Choice>
              <mc:Fallback>
                <p:oleObj name="Equation" r:id="rId15" imgW="1371600" imgH="228600" progId="Equation.DSMT4">
                  <p:embed/>
                  <p:pic>
                    <p:nvPicPr>
                      <p:cNvPr id="0" name="对象 7577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9638" y="3783014"/>
                        <a:ext cx="3028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98" name="对象 75776"/>
          <p:cNvGraphicFramePr>
            <a:graphicFrameLocks noChangeAspect="1"/>
          </p:cNvGraphicFramePr>
          <p:nvPr/>
        </p:nvGraphicFramePr>
        <p:xfrm>
          <a:off x="4719638" y="4468814"/>
          <a:ext cx="3954462" cy="504825"/>
        </p:xfrm>
        <a:graphic>
          <a:graphicData uri="http://schemas.openxmlformats.org/presentationml/2006/ole">
            <mc:AlternateContent xmlns:mc="http://schemas.openxmlformats.org/markup-compatibility/2006">
              <mc:Choice xmlns:v="urn:schemas-microsoft-com:vml" Requires="v">
                <p:oleObj spid="_x0000_s80027" name="Equation" r:id="rId17" imgW="1790700" imgH="228600" progId="Equation.DSMT4">
                  <p:embed/>
                </p:oleObj>
              </mc:Choice>
              <mc:Fallback>
                <p:oleObj name="Equation" r:id="rId17" imgW="1790700" imgH="228600" progId="Equation.DSMT4">
                  <p:embed/>
                  <p:pic>
                    <p:nvPicPr>
                      <p:cNvPr id="0" name="对象 7577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19638" y="4468814"/>
                        <a:ext cx="39544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99" name="Rectangle 25"/>
          <p:cNvSpPr>
            <a:spLocks noChangeArrowheads="1"/>
          </p:cNvSpPr>
          <p:nvPr/>
        </p:nvSpPr>
        <p:spPr bwMode="auto">
          <a:xfrm>
            <a:off x="2601914" y="2273757"/>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79900" name="Rectangle 28"/>
          <p:cNvSpPr>
            <a:spLocks noChangeArrowheads="1"/>
          </p:cNvSpPr>
          <p:nvPr/>
        </p:nvSpPr>
        <p:spPr bwMode="auto">
          <a:xfrm>
            <a:off x="2601914" y="4102558"/>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41" name="Group 30"/>
          <p:cNvGraphicFramePr>
            <a:graphicFrameLocks noGrp="1"/>
          </p:cNvGraphicFramePr>
          <p:nvPr/>
        </p:nvGraphicFramePr>
        <p:xfrm>
          <a:off x="1917701" y="5424489"/>
          <a:ext cx="2112963" cy="504825"/>
        </p:xfrm>
        <a:graphic>
          <a:graphicData uri="http://schemas.openxmlformats.org/drawingml/2006/table">
            <a:tbl>
              <a:tblPr/>
              <a:tblGrid>
                <a:gridCol w="2112963"/>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1500" b="1" i="0" u="none" strike="noStrike" cap="none" normalizeH="0" baseline="0" dirty="0">
                          <a:ln>
                            <a:noFill/>
                          </a:ln>
                          <a:solidFill>
                            <a:schemeClr val="tx1"/>
                          </a:solidFill>
                          <a:effectLst/>
                          <a:latin typeface="楷体_GB2312" pitchFamily="49" charset="-122"/>
                          <a:ea typeface="楷体_GB2312" pitchFamily="49" charset="-122"/>
                        </a:rPr>
                        <a:t>2. </a:t>
                      </a:r>
                      <a:r>
                        <a:rPr kumimoji="0" lang="zh-CN" altLang="en-US" sz="1500" b="1" i="0" u="none" strike="noStrike" cap="none" normalizeH="0" baseline="0" dirty="0">
                          <a:ln>
                            <a:noFill/>
                          </a:ln>
                          <a:solidFill>
                            <a:schemeClr val="tx1"/>
                          </a:solidFill>
                          <a:effectLst/>
                          <a:latin typeface="楷体_GB2312" pitchFamily="49" charset="-122"/>
                          <a:ea typeface="楷体_GB2312" pitchFamily="49" charset="-122"/>
                        </a:rPr>
                        <a:t>决策面方程</a:t>
                      </a:r>
                      <a:endParaRPr kumimoji="0" lang="zh-CN" altLang="en-US" sz="1500" b="1" i="0" u="none" strike="noStrike" cap="none" normalizeH="0" baseline="0" dirty="0">
                        <a:ln>
                          <a:noFill/>
                        </a:ln>
                        <a:solidFill>
                          <a:schemeClr val="tx1"/>
                        </a:solidFill>
                        <a:effectLst/>
                        <a:latin typeface="楷体_GB2312" pitchFamily="49" charset="-122"/>
                        <a:ea typeface="楷体_GB2312" pitchFamily="49" charset="-122"/>
                      </a:endParaRPr>
                    </a:p>
                  </a:txBody>
                  <a:tcPr marL="91482" marR="91482" marT="28046" marB="28046"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79907" name="矩形 41"/>
          <p:cNvSpPr>
            <a:spLocks noChangeArrowheads="1"/>
          </p:cNvSpPr>
          <p:nvPr/>
        </p:nvSpPr>
        <p:spPr bwMode="auto">
          <a:xfrm>
            <a:off x="4237039" y="5257801"/>
            <a:ext cx="6454775"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各决策域 被决策面所分隔，这些决策面是特征空间中的超曲面，相邻的两个决策域在决策面上其判别函数是相等的，即</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9908" name="对象 75783"/>
          <p:cNvGraphicFramePr>
            <a:graphicFrameLocks noChangeAspect="1"/>
          </p:cNvGraphicFramePr>
          <p:nvPr/>
        </p:nvGraphicFramePr>
        <p:xfrm>
          <a:off x="5397500" y="5886451"/>
          <a:ext cx="1301750" cy="371475"/>
        </p:xfrm>
        <a:graphic>
          <a:graphicData uri="http://schemas.openxmlformats.org/presentationml/2006/ole">
            <mc:AlternateContent xmlns:mc="http://schemas.openxmlformats.org/markup-compatibility/2006">
              <mc:Choice xmlns:v="urn:schemas-microsoft-com:vml" Requires="v">
                <p:oleObj spid="_x0000_s80028" name="Equation" r:id="rId19" imgW="850265" imgH="241300" progId="Equation.DSMT4">
                  <p:embed/>
                </p:oleObj>
              </mc:Choice>
              <mc:Fallback>
                <p:oleObj name="Equation" r:id="rId19" imgW="850265" imgH="241300" progId="Equation.DSMT4">
                  <p:embed/>
                  <p:pic>
                    <p:nvPicPr>
                      <p:cNvPr id="0" name="对象 7578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97500" y="5886451"/>
                        <a:ext cx="13017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advTm="8985"/>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81923" name="Rectangle 9"/>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graphicFrame>
        <p:nvGraphicFramePr>
          <p:cNvPr id="818206" name="Group 30"/>
          <p:cNvGraphicFramePr>
            <a:graphicFrameLocks noGrp="1"/>
          </p:cNvGraphicFramePr>
          <p:nvPr/>
        </p:nvGraphicFramePr>
        <p:xfrm>
          <a:off x="1919289" y="1052514"/>
          <a:ext cx="1512887" cy="504825"/>
        </p:xfrm>
        <a:graphic>
          <a:graphicData uri="http://schemas.openxmlformats.org/drawingml/2006/table">
            <a:tbl>
              <a:tblPr/>
              <a:tblGrid>
                <a:gridCol w="1512887"/>
              </a:tblGrid>
              <a:tr h="504825">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rPr>
                        <a:t>多类情况</a:t>
                      </a:r>
                      <a:endPar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endParaRPr>
                    </a:p>
                  </a:txBody>
                  <a:tcPr marL="91468" marR="91468"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14" name="Group 30"/>
          <p:cNvGraphicFramePr>
            <a:graphicFrameLocks noGrp="1"/>
          </p:cNvGraphicFramePr>
          <p:nvPr/>
        </p:nvGraphicFramePr>
        <p:xfrm>
          <a:off x="1905001" y="2016126"/>
          <a:ext cx="2162175" cy="504825"/>
        </p:xfrm>
        <a:graphic>
          <a:graphicData uri="http://schemas.openxmlformats.org/drawingml/2006/table">
            <a:tbl>
              <a:tblPr/>
              <a:tblGrid>
                <a:gridCol w="2162175"/>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1500" b="1" i="0" u="none" strike="noStrike" cap="none" normalizeH="0" baseline="0" dirty="0">
                          <a:ln>
                            <a:noFill/>
                          </a:ln>
                          <a:solidFill>
                            <a:schemeClr val="tx1"/>
                          </a:solidFill>
                          <a:effectLst/>
                          <a:latin typeface="楷体_GB2312" pitchFamily="49" charset="-122"/>
                          <a:ea typeface="楷体_GB2312" pitchFamily="49" charset="-122"/>
                        </a:rPr>
                        <a:t>3. </a:t>
                      </a:r>
                      <a:r>
                        <a:rPr kumimoji="0" lang="zh-CN" altLang="en-US" sz="1500" b="1" i="0" u="none" strike="noStrike" cap="none" normalizeH="0" baseline="0" dirty="0">
                          <a:ln>
                            <a:noFill/>
                          </a:ln>
                          <a:solidFill>
                            <a:schemeClr val="tx1"/>
                          </a:solidFill>
                          <a:effectLst/>
                          <a:latin typeface="楷体_GB2312" pitchFamily="49" charset="-122"/>
                          <a:ea typeface="楷体_GB2312" pitchFamily="49" charset="-122"/>
                        </a:rPr>
                        <a:t>分类器设计</a:t>
                      </a:r>
                      <a:endParaRPr kumimoji="0" lang="zh-CN" altLang="en-US" sz="1500" b="1" i="0" u="none" strike="noStrike" cap="none" normalizeH="0" baseline="0" dirty="0">
                        <a:ln>
                          <a:noFill/>
                        </a:ln>
                        <a:solidFill>
                          <a:schemeClr val="tx1"/>
                        </a:solidFill>
                        <a:effectLst/>
                        <a:latin typeface="楷体_GB2312" pitchFamily="49" charset="-122"/>
                        <a:ea typeface="楷体_GB2312" pitchFamily="49" charset="-122"/>
                      </a:endParaRPr>
                    </a:p>
                  </a:txBody>
                  <a:tcPr marL="91456" marR="91456" marT="28046" marB="28046"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pic>
        <p:nvPicPr>
          <p:cNvPr id="81936"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71876" y="2767013"/>
            <a:ext cx="511492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a:spLocks noChangeArrowheads="1"/>
          </p:cNvSpPr>
          <p:nvPr/>
        </p:nvSpPr>
        <p:spPr bwMode="auto">
          <a:xfrm>
            <a:off x="2937806" y="263189"/>
            <a:ext cx="617669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b="1">
                <a:latin typeface="楷体_GB2312" pitchFamily="49" charset="-122"/>
                <a:ea typeface="楷体_GB2312" pitchFamily="49" charset="-122"/>
              </a:rPr>
              <a:t>对于例</a:t>
            </a:r>
            <a:r>
              <a:rPr lang="en-US" altLang="zh-CN" sz="2200" b="1">
                <a:latin typeface="楷体_GB2312" pitchFamily="49" charset="-122"/>
                <a:ea typeface="楷体_GB2312" pitchFamily="49" charset="-122"/>
              </a:rPr>
              <a:t>1</a:t>
            </a:r>
            <a:r>
              <a:rPr lang="zh-CN" altLang="en-US" sz="2200" b="1">
                <a:latin typeface="楷体_GB2312" pitchFamily="49" charset="-122"/>
                <a:ea typeface="楷体_GB2312" pitchFamily="49" charset="-122"/>
              </a:rPr>
              <a:t>和例</a:t>
            </a:r>
            <a:r>
              <a:rPr lang="en-US" altLang="zh-CN" sz="2200" b="1">
                <a:latin typeface="楷体_GB2312" pitchFamily="49" charset="-122"/>
                <a:ea typeface="楷体_GB2312" pitchFamily="49" charset="-122"/>
              </a:rPr>
              <a:t>2</a:t>
            </a:r>
            <a:r>
              <a:rPr lang="zh-CN" altLang="en-US" sz="2200" b="1">
                <a:latin typeface="楷体_GB2312" pitchFamily="49" charset="-122"/>
                <a:ea typeface="楷体_GB2312" pitchFamily="49" charset="-122"/>
              </a:rPr>
              <a:t>分别写出判别函数和决策面方程。</a:t>
            </a:r>
            <a:endParaRPr lang="zh-CN" altLang="en-US" sz="2200" b="1">
              <a:latin typeface="楷体_GB2312" pitchFamily="49" charset="-122"/>
              <a:ea typeface="楷体_GB2312" pitchFamily="49" charset="-122"/>
            </a:endParaRPr>
          </a:p>
        </p:txBody>
      </p:sp>
      <p:pic>
        <p:nvPicPr>
          <p:cNvPr id="83971"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7850" y="836614"/>
            <a:ext cx="7416800" cy="27955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81679" name="Group 15"/>
          <p:cNvGraphicFramePr>
            <a:graphicFrameLocks noGrp="1"/>
          </p:cNvGraphicFramePr>
          <p:nvPr>
            <p:ph/>
          </p:nvPr>
        </p:nvGraphicFramePr>
        <p:xfrm>
          <a:off x="1774826" y="188913"/>
          <a:ext cx="1152525" cy="487366"/>
        </p:xfrm>
        <a:graphic>
          <a:graphicData uri="http://schemas.openxmlformats.org/drawingml/2006/table">
            <a:tbl>
              <a:tblPr/>
              <a:tblGrid>
                <a:gridCol w="1152525"/>
              </a:tblGrid>
              <a:tr h="487362">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例</a:t>
                      </a:r>
                      <a:r>
                        <a:rPr kumimoji="0" lang="en-US" altLang="zh-CN"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3</a:t>
                      </a:r>
                      <a:endParaRPr kumimoji="0" lang="en-US" altLang="zh-CN"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T="45563" marB="45563"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pic>
        <p:nvPicPr>
          <p:cNvPr id="83978"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4076701"/>
            <a:ext cx="8242300" cy="17383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8213" y="981075"/>
            <a:ext cx="7416800" cy="3151188"/>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5" name="Rectangle 3"/>
          <p:cNvSpPr>
            <a:spLocks noChangeArrowheads="1"/>
          </p:cNvSpPr>
          <p:nvPr/>
        </p:nvSpPr>
        <p:spPr bwMode="auto">
          <a:xfrm>
            <a:off x="2937806" y="263189"/>
            <a:ext cx="617669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200" b="1">
                <a:latin typeface="楷体_GB2312" pitchFamily="49" charset="-122"/>
                <a:ea typeface="楷体_GB2312" pitchFamily="49" charset="-122"/>
              </a:rPr>
              <a:t>对于例</a:t>
            </a:r>
            <a:r>
              <a:rPr lang="en-US" altLang="zh-CN" sz="2200" b="1">
                <a:latin typeface="楷体_GB2312" pitchFamily="49" charset="-122"/>
                <a:ea typeface="楷体_GB2312" pitchFamily="49" charset="-122"/>
              </a:rPr>
              <a:t>1</a:t>
            </a:r>
            <a:r>
              <a:rPr lang="zh-CN" altLang="en-US" sz="2200" b="1">
                <a:latin typeface="楷体_GB2312" pitchFamily="49" charset="-122"/>
                <a:ea typeface="楷体_GB2312" pitchFamily="49" charset="-122"/>
              </a:rPr>
              <a:t>和例</a:t>
            </a:r>
            <a:r>
              <a:rPr lang="en-US" altLang="zh-CN" sz="2200" b="1">
                <a:latin typeface="楷体_GB2312" pitchFamily="49" charset="-122"/>
                <a:ea typeface="楷体_GB2312" pitchFamily="49" charset="-122"/>
              </a:rPr>
              <a:t>2</a:t>
            </a:r>
            <a:r>
              <a:rPr lang="zh-CN" altLang="en-US" sz="2200" b="1">
                <a:latin typeface="楷体_GB2312" pitchFamily="49" charset="-122"/>
                <a:ea typeface="楷体_GB2312" pitchFamily="49" charset="-122"/>
              </a:rPr>
              <a:t>分别写出判别函数和决策面方程。</a:t>
            </a:r>
            <a:endParaRPr lang="zh-CN" altLang="en-US" sz="2200" b="1">
              <a:latin typeface="楷体_GB2312" pitchFamily="49" charset="-122"/>
              <a:ea typeface="楷体_GB2312" pitchFamily="49" charset="-122"/>
            </a:endParaRPr>
          </a:p>
        </p:txBody>
      </p:sp>
      <p:graphicFrame>
        <p:nvGraphicFramePr>
          <p:cNvPr id="883717" name="Group 5"/>
          <p:cNvGraphicFramePr>
            <a:graphicFrameLocks noGrp="1"/>
          </p:cNvGraphicFramePr>
          <p:nvPr>
            <p:ph/>
          </p:nvPr>
        </p:nvGraphicFramePr>
        <p:xfrm>
          <a:off x="1774826" y="188913"/>
          <a:ext cx="1152525" cy="487366"/>
        </p:xfrm>
        <a:graphic>
          <a:graphicData uri="http://schemas.openxmlformats.org/drawingml/2006/table">
            <a:tbl>
              <a:tblPr/>
              <a:tblGrid>
                <a:gridCol w="1152525"/>
              </a:tblGrid>
              <a:tr h="487362">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例</a:t>
                      </a:r>
                      <a:r>
                        <a:rPr kumimoji="0" lang="en-US" altLang="zh-CN"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rPr>
                        <a:t>3</a:t>
                      </a:r>
                      <a:endParaRPr kumimoji="0" lang="en-US" altLang="zh-CN" sz="2600" b="1" i="0" u="none" strike="noStrike" cap="none" normalizeH="0" baseline="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T="45563" marB="45563"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pic>
        <p:nvPicPr>
          <p:cNvPr id="8500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4379914"/>
            <a:ext cx="5884863" cy="24780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WordArt 2"/>
          <p:cNvSpPr>
            <a:spLocks noChangeArrowheads="1" noChangeShapeType="1" noTextEdit="1"/>
          </p:cNvSpPr>
          <p:nvPr/>
        </p:nvSpPr>
        <p:spPr bwMode="auto">
          <a:xfrm>
            <a:off x="4727575" y="404813"/>
            <a:ext cx="2520950" cy="647700"/>
          </a:xfrm>
          <a:prstGeom prst="rect">
            <a:avLst/>
          </a:prstGeom>
        </p:spPr>
        <p:txBody>
          <a:bodyPr wrap="none" fromWordArt="1">
            <a:prstTxWarp prst="textPlain">
              <a:avLst>
                <a:gd name="adj" fmla="val 50000"/>
              </a:avLst>
            </a:prstTxWarp>
          </a:bodyPr>
          <a:lstStyle/>
          <a:p>
            <a:pPr algn="ctr"/>
            <a:r>
              <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rPr>
              <a:t>主要内容</a:t>
            </a:r>
            <a:endParaRPr lang="zh-CN" altLang="en-US" sz="3600" b="1" kern="10">
              <a:ln w="9525">
                <a:solidFill>
                  <a:srgbClr val="993366"/>
                </a:solidFill>
                <a:round/>
              </a:ln>
              <a:solidFill>
                <a:srgbClr val="993366"/>
              </a:solidFill>
              <a:latin typeface="宋体" panose="02010600030101010101" pitchFamily="2" charset="-122"/>
              <a:ea typeface="宋体" panose="02010600030101010101" pitchFamily="2" charset="-122"/>
            </a:endParaRPr>
          </a:p>
        </p:txBody>
      </p:sp>
      <p:sp>
        <p:nvSpPr>
          <p:cNvPr id="60419" name="Rectangle 2"/>
          <p:cNvSpPr>
            <a:spLocks noChangeArrowheads="1"/>
          </p:cNvSpPr>
          <p:nvPr/>
        </p:nvSpPr>
        <p:spPr bwMode="auto">
          <a:xfrm>
            <a:off x="2206626" y="1484313"/>
            <a:ext cx="777716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贝叶斯决策基础知识</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基于最小错误率的贝叶斯决策</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基于最小风险的贝叶斯决策</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贝叶斯分类器设计</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solidFill>
                  <a:srgbClr val="CC0000"/>
                </a:solidFill>
                <a:latin typeface="微软雅黑" panose="020B0503020204020204" pitchFamily="34" charset="-122"/>
                <a:ea typeface="微软雅黑" panose="020B0503020204020204" pitchFamily="34" charset="-122"/>
                <a:sym typeface="+mn-ea"/>
              </a:rPr>
              <a:t>正态分布时的统计决策</a:t>
            </a:r>
            <a:endParaRPr lang="zh-CN" altLang="en-US">
              <a:latin typeface="微软雅黑" panose="020B0503020204020204" pitchFamily="34" charset="-122"/>
              <a:ea typeface="微软雅黑" panose="020B0503020204020204" pitchFamily="34" charset="-122"/>
            </a:endParaRPr>
          </a:p>
          <a:p>
            <a:pPr eaLnBrk="1" hangingPunct="1">
              <a:spcBef>
                <a:spcPct val="0"/>
              </a:spcBef>
              <a:spcAft>
                <a:spcPct val="50000"/>
              </a:spcAft>
              <a:buClr>
                <a:srgbClr val="0000CC"/>
              </a:buClr>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小结</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advTm="2765"/>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2"/>
          <p:cNvSpPr>
            <a:spLocks noChangeArrowheads="1"/>
          </p:cNvSpPr>
          <p:nvPr/>
        </p:nvSpPr>
        <p:spPr bwMode="auto">
          <a:xfrm>
            <a:off x="2063750" y="2060575"/>
            <a:ext cx="7848600" cy="2160588"/>
          </a:xfrm>
          <a:prstGeom prst="horizontalScroll">
            <a:avLst>
              <a:gd name="adj" fmla="val 12500"/>
            </a:avLst>
          </a:prstGeom>
          <a:gradFill rotWithShape="1">
            <a:gsLst>
              <a:gs pos="0">
                <a:srgbClr val="5E9EFF"/>
              </a:gs>
              <a:gs pos="39999">
                <a:srgbClr val="85C2FF"/>
              </a:gs>
              <a:gs pos="70000">
                <a:srgbClr val="C4D6EB"/>
              </a:gs>
              <a:gs pos="100000">
                <a:srgbClr val="FFEBFA"/>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b="1">
              <a:ea typeface="楷体_GB2312" pitchFamily="49" charset="-122"/>
            </a:endParaRPr>
          </a:p>
        </p:txBody>
      </p:sp>
      <p:sp>
        <p:nvSpPr>
          <p:cNvPr id="61443" name="Rectangle 3"/>
          <p:cNvSpPr>
            <a:spLocks noChangeArrowheads="1"/>
          </p:cNvSpPr>
          <p:nvPr/>
        </p:nvSpPr>
        <p:spPr bwMode="auto">
          <a:xfrm>
            <a:off x="1990726" y="2636839"/>
            <a:ext cx="7921625"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75000"/>
              </a:lnSpc>
              <a:spcBef>
                <a:spcPct val="0"/>
              </a:spcBef>
              <a:spcAft>
                <a:spcPct val="50000"/>
              </a:spcAft>
              <a:buClr>
                <a:srgbClr val="0000CC"/>
              </a:buClr>
              <a:buFont typeface="Wingdings" panose="05000000000000000000" pitchFamily="2" charset="2"/>
              <a:buNone/>
            </a:pPr>
            <a:r>
              <a:rPr lang="zh-CN" altLang="en-US" sz="6000" b="1">
                <a:latin typeface="隶书" panose="02010509060101010101" pitchFamily="49" charset="-122"/>
                <a:ea typeface="隶书" panose="02010509060101010101" pitchFamily="49" charset="-122"/>
              </a:rPr>
              <a:t>正态分布时的统计决策</a:t>
            </a:r>
            <a:endParaRPr lang="zh-CN" altLang="en-US" sz="6000" b="1">
              <a:latin typeface="隶书" panose="02010509060101010101" pitchFamily="49" charset="-122"/>
              <a:ea typeface="隶书" panose="02010509060101010101" pitchFamily="49" charset="-122"/>
            </a:endParaRPr>
          </a:p>
        </p:txBody>
      </p:sp>
    </p:spTree>
  </p:cSld>
  <p:clrMapOvr>
    <a:masterClrMapping/>
  </p:clrMapOvr>
  <p:transition advTm="2453"/>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正态分布时的统计决策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62467" name="Rectangle 3"/>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graphicFrame>
        <p:nvGraphicFramePr>
          <p:cNvPr id="929796" name="Group 4"/>
          <p:cNvGraphicFramePr>
            <a:graphicFrameLocks noGrp="1"/>
          </p:cNvGraphicFramePr>
          <p:nvPr/>
        </p:nvGraphicFramePr>
        <p:xfrm>
          <a:off x="1919289" y="1052514"/>
          <a:ext cx="6408737" cy="517538"/>
        </p:xfrm>
        <a:graphic>
          <a:graphicData uri="http://schemas.openxmlformats.org/drawingml/2006/table">
            <a:tbl>
              <a:tblPr/>
              <a:tblGrid>
                <a:gridCol w="6408737"/>
              </a:tblGrid>
              <a:tr h="5175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rPr>
                        <a:t>为什么要用正态分布函数？</a:t>
                      </a:r>
                      <a:endPar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T="45409" marB="45409"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62474" name="Rectangle 15"/>
          <p:cNvSpPr>
            <a:spLocks noChangeArrowheads="1"/>
          </p:cNvSpPr>
          <p:nvPr/>
        </p:nvSpPr>
        <p:spPr bwMode="auto">
          <a:xfrm>
            <a:off x="1524001" y="288018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endParaRPr lang="zh-CN" altLang="en-US" sz="2200">
              <a:latin typeface="楷体_GB2312" pitchFamily="49" charset="-122"/>
              <a:ea typeface="楷体_GB2312" pitchFamily="49" charset="-122"/>
            </a:endParaRPr>
          </a:p>
        </p:txBody>
      </p:sp>
      <p:sp>
        <p:nvSpPr>
          <p:cNvPr id="62475" name="矩形 7"/>
          <p:cNvSpPr>
            <a:spLocks noChangeArrowheads="1"/>
          </p:cNvSpPr>
          <p:nvPr/>
        </p:nvSpPr>
        <p:spPr bwMode="auto">
          <a:xfrm>
            <a:off x="1847850" y="2024063"/>
            <a:ext cx="76342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物理上的合理性：客观世界中很多随机变量都服从或近似服从正态分布，对很多数据都可以做出正态分布的假设。</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476" name="矩形 8"/>
          <p:cNvSpPr>
            <a:spLocks noChangeArrowheads="1"/>
          </p:cNvSpPr>
          <p:nvPr/>
        </p:nvSpPr>
        <p:spPr bwMode="auto">
          <a:xfrm>
            <a:off x="1847850" y="3346450"/>
            <a:ext cx="76342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数学上比较简便：正态分布概率密度函数有很好的性质，有利于做数学分析。</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advTm="8985"/>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正态分布时的统计决策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64515" name="Rectangle 3"/>
          <p:cNvSpPr>
            <a:spLocks noChangeArrowheads="1"/>
          </p:cNvSpPr>
          <p:nvPr/>
        </p:nvSpPr>
        <p:spPr bwMode="auto">
          <a:xfrm>
            <a:off x="1774826" y="6261100"/>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graphicFrame>
        <p:nvGraphicFramePr>
          <p:cNvPr id="929796" name="Group 4"/>
          <p:cNvGraphicFramePr>
            <a:graphicFrameLocks noGrp="1"/>
          </p:cNvGraphicFramePr>
          <p:nvPr/>
        </p:nvGraphicFramePr>
        <p:xfrm>
          <a:off x="1919289" y="1052514"/>
          <a:ext cx="6408737" cy="517538"/>
        </p:xfrm>
        <a:graphic>
          <a:graphicData uri="http://schemas.openxmlformats.org/drawingml/2006/table">
            <a:tbl>
              <a:tblPr/>
              <a:tblGrid>
                <a:gridCol w="6408737"/>
              </a:tblGrid>
              <a:tr h="5175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rPr>
                        <a:t>单变量正态分布</a:t>
                      </a:r>
                      <a:endPar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T="45409" marB="45409"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64522" name="矩形 7"/>
          <p:cNvSpPr>
            <a:spLocks noChangeArrowheads="1"/>
          </p:cNvSpPr>
          <p:nvPr/>
        </p:nvSpPr>
        <p:spPr bwMode="auto">
          <a:xfrm>
            <a:off x="1847850" y="2024063"/>
            <a:ext cx="7634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概率密度函数</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523" name="矩形 8"/>
          <p:cNvSpPr>
            <a:spLocks noChangeArrowheads="1"/>
          </p:cNvSpPr>
          <p:nvPr/>
        </p:nvSpPr>
        <p:spPr bwMode="auto">
          <a:xfrm>
            <a:off x="1847850" y="3868738"/>
            <a:ext cx="7634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均值、方差及标准差</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64524" name="对象 2"/>
          <p:cNvGraphicFramePr>
            <a:graphicFrameLocks noChangeAspect="1"/>
          </p:cNvGraphicFramePr>
          <p:nvPr/>
        </p:nvGraphicFramePr>
        <p:xfrm>
          <a:off x="4016376" y="2763839"/>
          <a:ext cx="4060825" cy="998537"/>
        </p:xfrm>
        <a:graphic>
          <a:graphicData uri="http://schemas.openxmlformats.org/presentationml/2006/ole">
            <mc:AlternateContent xmlns:mc="http://schemas.openxmlformats.org/markup-compatibility/2006">
              <mc:Choice xmlns:v="urn:schemas-microsoft-com:vml" Requires="v">
                <p:oleObj spid="_x0000_s64597" name="Equation" r:id="rId1" imgW="2082800" imgH="508000" progId="Equation.DSMT4">
                  <p:embed/>
                </p:oleObj>
              </mc:Choice>
              <mc:Fallback>
                <p:oleObj name="Equation" r:id="rId1" imgW="2082800" imgH="508000"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376" y="2763839"/>
                        <a:ext cx="4060825"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5" name="对象 4"/>
          <p:cNvGraphicFramePr>
            <a:graphicFrameLocks noChangeAspect="1"/>
          </p:cNvGraphicFramePr>
          <p:nvPr/>
        </p:nvGraphicFramePr>
        <p:xfrm>
          <a:off x="2640014" y="5205413"/>
          <a:ext cx="2998787" cy="677862"/>
        </p:xfrm>
        <a:graphic>
          <a:graphicData uri="http://schemas.openxmlformats.org/presentationml/2006/ole">
            <mc:AlternateContent xmlns:mc="http://schemas.openxmlformats.org/markup-compatibility/2006">
              <mc:Choice xmlns:v="urn:schemas-microsoft-com:vml" Requires="v">
                <p:oleObj spid="_x0000_s64598" name="Equation" r:id="rId3" imgW="1447800" imgH="330200" progId="Equation.DSMT4">
                  <p:embed/>
                </p:oleObj>
              </mc:Choice>
              <mc:Fallback>
                <p:oleObj name="Equation" r:id="rId3" imgW="1447800" imgH="3302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4" y="5205413"/>
                        <a:ext cx="2998787"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6" name="对象 6"/>
          <p:cNvGraphicFramePr>
            <a:graphicFrameLocks noChangeAspect="1"/>
          </p:cNvGraphicFramePr>
          <p:nvPr/>
        </p:nvGraphicFramePr>
        <p:xfrm>
          <a:off x="6592889" y="5264151"/>
          <a:ext cx="2560637" cy="569913"/>
        </p:xfrm>
        <a:graphic>
          <a:graphicData uri="http://schemas.openxmlformats.org/presentationml/2006/ole">
            <mc:AlternateContent xmlns:mc="http://schemas.openxmlformats.org/markup-compatibility/2006">
              <mc:Choice xmlns:v="urn:schemas-microsoft-com:vml" Requires="v">
                <p:oleObj spid="_x0000_s64599" name="Equation" r:id="rId5" imgW="1473200" imgH="330200" progId="Equation.DSMT4">
                  <p:embed/>
                </p:oleObj>
              </mc:Choice>
              <mc:Fallback>
                <p:oleObj name="Equation" r:id="rId5" imgW="1473200" imgH="3302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2889" y="5264151"/>
                        <a:ext cx="2560637"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7" name="对象 10"/>
          <p:cNvGraphicFramePr>
            <a:graphicFrameLocks noChangeAspect="1"/>
          </p:cNvGraphicFramePr>
          <p:nvPr/>
        </p:nvGraphicFramePr>
        <p:xfrm>
          <a:off x="2466976" y="4519613"/>
          <a:ext cx="327025" cy="361950"/>
        </p:xfrm>
        <a:graphic>
          <a:graphicData uri="http://schemas.openxmlformats.org/presentationml/2006/ole">
            <mc:AlternateContent xmlns:mc="http://schemas.openxmlformats.org/markup-compatibility/2006">
              <mc:Choice xmlns:v="urn:schemas-microsoft-com:vml" Requires="v">
                <p:oleObj spid="_x0000_s64600" name="Equation" r:id="rId7" imgW="152400" imgH="165100" progId="Equation.DSMT4">
                  <p:embed/>
                </p:oleObj>
              </mc:Choice>
              <mc:Fallback>
                <p:oleObj name="Equation" r:id="rId7" imgW="152400" imgH="1651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6976" y="4519613"/>
                        <a:ext cx="327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8" name="对象 12"/>
          <p:cNvGraphicFramePr>
            <a:graphicFrameLocks noChangeAspect="1"/>
          </p:cNvGraphicFramePr>
          <p:nvPr/>
        </p:nvGraphicFramePr>
        <p:xfrm>
          <a:off x="2878139" y="4421189"/>
          <a:ext cx="439737" cy="439737"/>
        </p:xfrm>
        <a:graphic>
          <a:graphicData uri="http://schemas.openxmlformats.org/presentationml/2006/ole">
            <mc:AlternateContent xmlns:mc="http://schemas.openxmlformats.org/markup-compatibility/2006">
              <mc:Choice xmlns:v="urn:schemas-microsoft-com:vml" Requires="v">
                <p:oleObj spid="_x0000_s64601" name="Equation" r:id="rId9" imgW="203200" imgH="203200" progId="Equation.DSMT4">
                  <p:embed/>
                </p:oleObj>
              </mc:Choice>
              <mc:Fallback>
                <p:oleObj name="Equation" r:id="rId9" imgW="203200" imgH="203200"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139" y="4421189"/>
                        <a:ext cx="43973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9" name="对象 14"/>
          <p:cNvGraphicFramePr>
            <a:graphicFrameLocks noChangeAspect="1"/>
          </p:cNvGraphicFramePr>
          <p:nvPr/>
        </p:nvGraphicFramePr>
        <p:xfrm>
          <a:off x="3341689" y="4538663"/>
          <a:ext cx="388937" cy="347662"/>
        </p:xfrm>
        <a:graphic>
          <a:graphicData uri="http://schemas.openxmlformats.org/presentationml/2006/ole">
            <mc:AlternateContent xmlns:mc="http://schemas.openxmlformats.org/markup-compatibility/2006">
              <mc:Choice xmlns:v="urn:schemas-microsoft-com:vml" Requires="v">
                <p:oleObj spid="_x0000_s64602" name="Equation" r:id="rId11" imgW="152400" imgH="139700" progId="Equation.DSMT4">
                  <p:embed/>
                </p:oleObj>
              </mc:Choice>
              <mc:Fallback>
                <p:oleObj name="Equation" r:id="rId11" imgW="152400" imgH="139700" progId="Equation.DSMT4">
                  <p:embed/>
                  <p:pic>
                    <p:nvPicPr>
                      <p:cNvPr id="0" name="对象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1689" y="4538663"/>
                        <a:ext cx="38893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30" name="矩形 19"/>
          <p:cNvSpPr>
            <a:spLocks noChangeArrowheads="1"/>
          </p:cNvSpPr>
          <p:nvPr/>
        </p:nvSpPr>
        <p:spPr bwMode="auto">
          <a:xfrm>
            <a:off x="2351089" y="4446588"/>
            <a:ext cx="8815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   ，  ，  分别为随机变量</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的均值、方差和标准差</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advTm="8985"/>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正态分布时的统计决策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929796" name="Group 4"/>
          <p:cNvGraphicFramePr>
            <a:graphicFrameLocks noGrp="1"/>
          </p:cNvGraphicFramePr>
          <p:nvPr/>
        </p:nvGraphicFramePr>
        <p:xfrm>
          <a:off x="1919289" y="1052514"/>
          <a:ext cx="6408737" cy="517538"/>
        </p:xfrm>
        <a:graphic>
          <a:graphicData uri="http://schemas.openxmlformats.org/drawingml/2006/table">
            <a:tbl>
              <a:tblPr/>
              <a:tblGrid>
                <a:gridCol w="6408737"/>
              </a:tblGrid>
              <a:tr h="5175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rPr>
                        <a:t>单变量正态分布</a:t>
                      </a:r>
                      <a:endPar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T="45409" marB="45409"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66569" name="矩形 7"/>
          <p:cNvSpPr>
            <a:spLocks noChangeArrowheads="1"/>
          </p:cNvSpPr>
          <p:nvPr/>
        </p:nvSpPr>
        <p:spPr bwMode="auto">
          <a:xfrm>
            <a:off x="1847850" y="1663701"/>
            <a:ext cx="7634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性质</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66570" name="对象 3"/>
          <p:cNvGraphicFramePr>
            <a:graphicFrameLocks noChangeAspect="1"/>
          </p:cNvGraphicFramePr>
          <p:nvPr/>
        </p:nvGraphicFramePr>
        <p:xfrm>
          <a:off x="1933575" y="2274888"/>
          <a:ext cx="3117850" cy="461962"/>
        </p:xfrm>
        <a:graphic>
          <a:graphicData uri="http://schemas.openxmlformats.org/presentationml/2006/ole">
            <mc:AlternateContent xmlns:mc="http://schemas.openxmlformats.org/markup-compatibility/2006">
              <mc:Choice xmlns:v="urn:schemas-microsoft-com:vml" Requires="v">
                <p:oleObj spid="_x0000_s66597" name="Equation" r:id="rId1" imgW="1396365" imgH="203200" progId="Equation.DSMT4">
                  <p:embed/>
                </p:oleObj>
              </mc:Choice>
              <mc:Fallback>
                <p:oleObj name="Equation" r:id="rId1" imgW="1396365" imgH="203200" progId="Equation.DSMT4">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2274888"/>
                        <a:ext cx="3117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71" name="对象 16"/>
          <p:cNvGraphicFramePr>
            <a:graphicFrameLocks noChangeAspect="1"/>
          </p:cNvGraphicFramePr>
          <p:nvPr/>
        </p:nvGraphicFramePr>
        <p:xfrm>
          <a:off x="2351089" y="2738439"/>
          <a:ext cx="1925637" cy="731837"/>
        </p:xfrm>
        <a:graphic>
          <a:graphicData uri="http://schemas.openxmlformats.org/presentationml/2006/ole">
            <mc:AlternateContent xmlns:mc="http://schemas.openxmlformats.org/markup-compatibility/2006">
              <mc:Choice xmlns:v="urn:schemas-microsoft-com:vml" Requires="v">
                <p:oleObj spid="_x0000_s66598" name="Equation" r:id="rId3" imgW="862965" imgH="330200" progId="Equation.DSMT4">
                  <p:embed/>
                </p:oleObj>
              </mc:Choice>
              <mc:Fallback>
                <p:oleObj name="Equation" r:id="rId3" imgW="862965" imgH="330200" progId="Equation.DSMT4">
                  <p:embed/>
                  <p:pic>
                    <p:nvPicPr>
                      <p:cNvPr id="0" name="对象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9" y="2738439"/>
                        <a:ext cx="192563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6572" name="Group 16"/>
          <p:cNvGrpSpPr/>
          <p:nvPr/>
        </p:nvGrpSpPr>
        <p:grpSpPr bwMode="auto">
          <a:xfrm>
            <a:off x="5067301" y="2100264"/>
            <a:ext cx="5203825" cy="2821263"/>
            <a:chOff x="1973" y="2069"/>
            <a:chExt cx="3266" cy="1916"/>
          </a:xfrm>
        </p:grpSpPr>
        <p:pic>
          <p:nvPicPr>
            <p:cNvPr id="6657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 y="2069"/>
              <a:ext cx="3266" cy="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4" name="Text Box 18"/>
            <p:cNvSpPr txBox="1">
              <a:spLocks noChangeArrowheads="1"/>
            </p:cNvSpPr>
            <p:nvPr/>
          </p:nvSpPr>
          <p:spPr bwMode="auto">
            <a:xfrm>
              <a:off x="2846" y="3755"/>
              <a:ext cx="1184" cy="23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1600" b="1">
                  <a:latin typeface="楷体_GB2312" pitchFamily="49" charset="-122"/>
                  <a:ea typeface="楷体_GB2312" pitchFamily="49" charset="-122"/>
                </a:rPr>
                <a:t>图 单变量正态分布</a:t>
              </a:r>
              <a:endParaRPr lang="zh-CN" altLang="en-US" sz="1600" b="1">
                <a:latin typeface="楷体_GB2312" pitchFamily="49" charset="-122"/>
                <a:ea typeface="楷体_GB2312" pitchFamily="49" charset="-122"/>
              </a:endParaRPr>
            </a:p>
          </p:txBody>
        </p:sp>
      </p:grpSp>
    </p:spTree>
  </p:cSld>
  <p:clrMapOvr>
    <a:masterClrMapping/>
  </p:clrMapOvr>
  <p:transition advTm="898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18"/>
          <p:cNvSpPr txBox="1">
            <a:spLocks noChangeArrowheads="1"/>
          </p:cNvSpPr>
          <p:nvPr/>
        </p:nvSpPr>
        <p:spPr bwMode="auto">
          <a:xfrm>
            <a:off x="695400" y="157958"/>
            <a:ext cx="543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dirty="0">
                <a:solidFill>
                  <a:srgbClr val="990033"/>
                </a:solidFill>
                <a:latin typeface="楷体_GB2312" pitchFamily="49" charset="-122"/>
                <a:ea typeface="楷体_GB2312" pitchFamily="49" charset="-122"/>
              </a:rPr>
              <a:t>【</a:t>
            </a:r>
            <a:r>
              <a:rPr lang="zh-CN" altLang="en-US" sz="3600" dirty="0">
                <a:solidFill>
                  <a:srgbClr val="990033"/>
                </a:solidFill>
                <a:latin typeface="楷体_GB2312" pitchFamily="49" charset="-122"/>
                <a:ea typeface="楷体_GB2312" pitchFamily="49" charset="-122"/>
              </a:rPr>
              <a:t>问题描述</a:t>
            </a:r>
            <a:r>
              <a:rPr lang="en-US" altLang="zh-CN" sz="3600" dirty="0">
                <a:solidFill>
                  <a:srgbClr val="990033"/>
                </a:solidFill>
                <a:latin typeface="楷体_GB2312" pitchFamily="49" charset="-122"/>
                <a:ea typeface="楷体_GB2312" pitchFamily="49" charset="-122"/>
              </a:rPr>
              <a:t>】</a:t>
            </a:r>
            <a:endParaRPr lang="en-US" altLang="zh-CN" sz="3600" dirty="0">
              <a:solidFill>
                <a:srgbClr val="990033"/>
              </a:solidFill>
              <a:latin typeface="楷体_GB2312" pitchFamily="49" charset="-122"/>
              <a:ea typeface="楷体_GB2312" pitchFamily="49" charset="-122"/>
            </a:endParaRPr>
          </a:p>
        </p:txBody>
      </p:sp>
      <p:graphicFrame>
        <p:nvGraphicFramePr>
          <p:cNvPr id="4" name="Group 5"/>
          <p:cNvGraphicFramePr>
            <a:graphicFrameLocks noGrp="1"/>
          </p:cNvGraphicFramePr>
          <p:nvPr/>
        </p:nvGraphicFramePr>
        <p:xfrm>
          <a:off x="1053855" y="2081214"/>
          <a:ext cx="5707309" cy="884237"/>
        </p:xfrm>
        <a:graphic>
          <a:graphicData uri="http://schemas.openxmlformats.org/drawingml/2006/table">
            <a:tbl>
              <a:tblPr/>
              <a:tblGrid>
                <a:gridCol w="5707309"/>
              </a:tblGrid>
              <a:tr h="884237">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目标：实现没有错误的分类，或使分类错误率最小</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36" marR="91436" marT="45566" marB="45566"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5" name="Group 5"/>
          <p:cNvGraphicFramePr>
            <a:graphicFrameLocks noGrp="1"/>
          </p:cNvGraphicFramePr>
          <p:nvPr/>
        </p:nvGraphicFramePr>
        <p:xfrm>
          <a:off x="1066555" y="3228975"/>
          <a:ext cx="5707310" cy="884238"/>
        </p:xfrm>
        <a:graphic>
          <a:graphicData uri="http://schemas.openxmlformats.org/drawingml/2006/table">
            <a:tbl>
              <a:tblPr/>
              <a:tblGrid>
                <a:gridCol w="5707310"/>
              </a:tblGrid>
              <a:tr h="884238">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混叠现象：特征选择不合适，给分类带来不确定性</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36" marR="91436" marT="45612" marB="45612"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7" name="Group 5"/>
          <p:cNvGraphicFramePr>
            <a:graphicFrameLocks noGrp="1"/>
          </p:cNvGraphicFramePr>
          <p:nvPr/>
        </p:nvGraphicFramePr>
        <p:xfrm>
          <a:off x="1055440" y="931864"/>
          <a:ext cx="5707310" cy="884237"/>
        </p:xfrm>
        <a:graphic>
          <a:graphicData uri="http://schemas.openxmlformats.org/drawingml/2006/table">
            <a:tbl>
              <a:tblPr/>
              <a:tblGrid>
                <a:gridCol w="5707310"/>
              </a:tblGrid>
              <a:tr h="884237">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模式分类：根据待识别对象的观测值确定其类别</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612" marB="45612"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9238" name="矩形 8"/>
          <p:cNvSpPr>
            <a:spLocks noChangeArrowheads="1"/>
          </p:cNvSpPr>
          <p:nvPr/>
        </p:nvSpPr>
        <p:spPr bwMode="auto">
          <a:xfrm>
            <a:off x="7175501" y="931863"/>
            <a:ext cx="31646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a:solidFill>
                  <a:srgbClr val="FF0000"/>
                </a:solidFill>
                <a:latin typeface="楷体_GB2312" pitchFamily="49" charset="-122"/>
                <a:ea typeface="楷体_GB2312" pitchFamily="49" charset="-122"/>
              </a:rPr>
              <a:t>样本</a:t>
            </a:r>
            <a:r>
              <a:rPr lang="zh-CN" altLang="en-US" sz="2000" dirty="0">
                <a:latin typeface="楷体_GB2312" pitchFamily="49" charset="-122"/>
                <a:ea typeface="楷体_GB2312" pitchFamily="49" charset="-122"/>
              </a:rPr>
              <a:t>由</a:t>
            </a:r>
            <a:r>
              <a:rPr lang="en-US" altLang="zh-CN" sz="2000" dirty="0">
                <a:latin typeface="楷体_GB2312" pitchFamily="49" charset="-122"/>
                <a:ea typeface="楷体_GB2312" pitchFamily="49" charset="-122"/>
              </a:rPr>
              <a:t>n</a:t>
            </a:r>
            <a:r>
              <a:rPr lang="zh-CN" altLang="en-US" sz="2000" dirty="0">
                <a:latin typeface="楷体_GB2312" pitchFamily="49" charset="-122"/>
                <a:ea typeface="楷体_GB2312" pitchFamily="49" charset="-122"/>
              </a:rPr>
              <a:t>维实数特征组成：</a:t>
            </a:r>
            <a:endParaRPr lang="zh-CN" altLang="en-US" sz="2000" dirty="0">
              <a:latin typeface="楷体_GB2312" pitchFamily="49" charset="-122"/>
              <a:ea typeface="楷体_GB2312" pitchFamily="49" charset="-122"/>
            </a:endParaRPr>
          </a:p>
        </p:txBody>
      </p:sp>
      <p:sp>
        <p:nvSpPr>
          <p:cNvPr id="11" name="Rectangle 6"/>
          <p:cNvSpPr>
            <a:spLocks noChangeArrowheads="1"/>
          </p:cNvSpPr>
          <p:nvPr/>
        </p:nvSpPr>
        <p:spPr bwMode="auto">
          <a:xfrm>
            <a:off x="6978651" y="2473326"/>
            <a:ext cx="3529013" cy="646113"/>
          </a:xfrm>
          <a:prstGeom prst="rect">
            <a:avLst/>
          </a:prstGeom>
          <a:noFill/>
          <a:ln w="9525">
            <a:noFill/>
            <a:miter lim="800000"/>
          </a:ln>
          <a:effectLst/>
        </p:spPr>
        <p:txBody>
          <a:bodyPr/>
          <a:lstStyle/>
          <a:p>
            <a:pPr eaLnBrk="1" fontAlgn="auto" hangingPunct="1">
              <a:spcBef>
                <a:spcPct val="20000"/>
              </a:spcBef>
              <a:spcAft>
                <a:spcPts val="0"/>
              </a:spcAft>
              <a:buClr>
                <a:schemeClr val="hlink"/>
              </a:buClr>
              <a:buSzPct val="60000"/>
              <a:defRPr/>
            </a:pPr>
            <a:r>
              <a:rPr lang="en-US" altLang="zh-CN" sz="2400" i="1" dirty="0">
                <a:solidFill>
                  <a:schemeClr val="tx1">
                    <a:lumMod val="95000"/>
                    <a:lumOff val="5000"/>
                  </a:schemeClr>
                </a:solidFill>
              </a:rPr>
              <a:t>c</a:t>
            </a:r>
            <a:r>
              <a:rPr lang="zh-CN" altLang="en-US" sz="2400" dirty="0">
                <a:solidFill>
                  <a:schemeClr val="tx1">
                    <a:lumMod val="95000"/>
                    <a:lumOff val="5000"/>
                  </a:schemeClr>
                </a:solidFill>
              </a:rPr>
              <a:t>个</a:t>
            </a:r>
            <a:r>
              <a:rPr lang="zh-CN" altLang="en-US" sz="2400" dirty="0">
                <a:solidFill>
                  <a:srgbClr val="FF0000"/>
                </a:solidFill>
              </a:rPr>
              <a:t>类别</a:t>
            </a:r>
            <a:r>
              <a:rPr lang="zh-CN" altLang="en-US" sz="2400" dirty="0">
                <a:solidFill>
                  <a:schemeClr val="tx1">
                    <a:lumMod val="95000"/>
                    <a:lumOff val="5000"/>
                  </a:schemeClr>
                </a:solidFill>
              </a:rPr>
              <a:t>（类别数已知）：</a:t>
            </a:r>
            <a:endParaRPr lang="zh-CN" altLang="en-US" sz="2400" dirty="0">
              <a:solidFill>
                <a:schemeClr val="tx1">
                  <a:lumMod val="95000"/>
                  <a:lumOff val="5000"/>
                </a:schemeClr>
              </a:solidFill>
            </a:endParaRPr>
          </a:p>
        </p:txBody>
      </p:sp>
      <p:sp>
        <p:nvSpPr>
          <p:cNvPr id="2" name="文本框 1"/>
          <p:cNvSpPr txBox="1">
            <a:spLocks noRot="1" noChangeAspect="1" noMove="1" noResize="1" noEditPoints="1" noAdjustHandles="1" noChangeArrowheads="1" noChangeShapeType="1" noTextEdit="1"/>
          </p:cNvSpPr>
          <p:nvPr/>
        </p:nvSpPr>
        <p:spPr>
          <a:xfrm>
            <a:off x="7136026" y="1569621"/>
            <a:ext cx="3356303" cy="338554"/>
          </a:xfrm>
          <a:prstGeom prst="rect">
            <a:avLst/>
          </a:prstGeom>
          <a:blipFill rotWithShape="0">
            <a:blip r:embed="rId1"/>
            <a:stretch>
              <a:fillRect l="-2182" t="-30357" b="-42857"/>
            </a:stretch>
          </a:blipFill>
        </p:spPr>
        <p:txBody>
          <a:bodyPr/>
          <a:lstStyle/>
          <a:p>
            <a:pPr>
              <a:defRPr/>
            </a:pPr>
            <a:r>
              <a:rPr lang="zh-CN" altLang="en-US" dirty="0">
                <a:noFill/>
              </a:rPr>
              <a:t> </a:t>
            </a:r>
            <a:endParaRPr lang="zh-CN" altLang="en-US" dirty="0">
              <a:noFill/>
            </a:endParaRPr>
          </a:p>
        </p:txBody>
      </p:sp>
      <p:sp>
        <p:nvSpPr>
          <p:cNvPr id="12" name="文本框 11"/>
          <p:cNvSpPr txBox="1">
            <a:spLocks noRot="1" noChangeAspect="1" noMove="1" noResize="1" noEditPoints="1" noAdjustHandles="1" noChangeArrowheads="1" noChangeShapeType="1" noTextEdit="1"/>
          </p:cNvSpPr>
          <p:nvPr/>
        </p:nvSpPr>
        <p:spPr>
          <a:xfrm>
            <a:off x="6930716" y="3113672"/>
            <a:ext cx="3726085" cy="338169"/>
          </a:xfrm>
          <a:prstGeom prst="rect">
            <a:avLst/>
          </a:prstGeom>
          <a:blipFill rotWithShape="0">
            <a:blip r:embed="rId2"/>
            <a:stretch>
              <a:fillRect l="-327" b="-40000"/>
            </a:stretch>
          </a:blipFill>
        </p:spPr>
        <p:txBody>
          <a:bodyPr/>
          <a:lstStyle/>
          <a:p>
            <a:pPr>
              <a:defRPr/>
            </a:pPr>
            <a:r>
              <a:rPr lang="zh-CN" altLang="en-US" dirty="0">
                <a:noFill/>
              </a:rPr>
              <a:t> </a:t>
            </a:r>
            <a:endParaRPr lang="zh-CN" altLang="en-US" dirty="0">
              <a:no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正态分布时的统计决策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929796" name="Group 4"/>
          <p:cNvGraphicFramePr>
            <a:graphicFrameLocks noGrp="1"/>
          </p:cNvGraphicFramePr>
          <p:nvPr/>
        </p:nvGraphicFramePr>
        <p:xfrm>
          <a:off x="1919289" y="1052514"/>
          <a:ext cx="6408737" cy="517538"/>
        </p:xfrm>
        <a:graphic>
          <a:graphicData uri="http://schemas.openxmlformats.org/drawingml/2006/table">
            <a:tbl>
              <a:tblPr/>
              <a:tblGrid>
                <a:gridCol w="6408737"/>
              </a:tblGrid>
              <a:tr h="5175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rPr>
                        <a:t>多变量正态分布</a:t>
                      </a:r>
                      <a:endPar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T="45409" marB="45409"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pSp>
        <p:nvGrpSpPr>
          <p:cNvPr id="68617" name="Group 48"/>
          <p:cNvGrpSpPr/>
          <p:nvPr/>
        </p:nvGrpSpPr>
        <p:grpSpPr bwMode="auto">
          <a:xfrm>
            <a:off x="6605589" y="1892300"/>
            <a:ext cx="3671887" cy="3346450"/>
            <a:chOff x="3201" y="1192"/>
            <a:chExt cx="2313" cy="2108"/>
          </a:xfrm>
        </p:grpSpPr>
        <p:graphicFrame>
          <p:nvGraphicFramePr>
            <p:cNvPr id="68630" name="Object 3"/>
            <p:cNvGraphicFramePr>
              <a:graphicFrameLocks noChangeAspect="1"/>
            </p:cNvGraphicFramePr>
            <p:nvPr/>
          </p:nvGraphicFramePr>
          <p:xfrm>
            <a:off x="3201" y="1192"/>
            <a:ext cx="2313" cy="1878"/>
          </p:xfrm>
          <a:graphic>
            <a:graphicData uri="http://schemas.openxmlformats.org/presentationml/2006/ole">
              <mc:AlternateContent xmlns:mc="http://schemas.openxmlformats.org/markup-compatibility/2006">
                <mc:Choice xmlns:v="urn:schemas-microsoft-com:vml" Requires="v">
                  <p:oleObj spid="_x0000_s68698" name="Image" r:id="rId1" imgW="5664200" imgH="4597400" progId="Photoshop.Image.7">
                    <p:embed/>
                  </p:oleObj>
                </mc:Choice>
                <mc:Fallback>
                  <p:oleObj name="Image" r:id="rId1" imgW="5664200" imgH="4597400" progId="Photoshop.Image.7">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 y="1192"/>
                          <a:ext cx="2313" cy="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31" name="Text Box 47"/>
            <p:cNvSpPr txBox="1">
              <a:spLocks noChangeArrowheads="1"/>
            </p:cNvSpPr>
            <p:nvPr/>
          </p:nvSpPr>
          <p:spPr bwMode="auto">
            <a:xfrm>
              <a:off x="3878" y="3088"/>
              <a:ext cx="890" cy="212"/>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1600" b="1">
                  <a:latin typeface="楷体_GB2312" pitchFamily="49" charset="-122"/>
                  <a:ea typeface="楷体_GB2312" pitchFamily="49" charset="-122"/>
                </a:rPr>
                <a:t>多元正态分布</a:t>
              </a:r>
              <a:endParaRPr lang="zh-CN" altLang="en-US" sz="1600" b="1">
                <a:latin typeface="楷体_GB2312" pitchFamily="49" charset="-122"/>
                <a:ea typeface="楷体_GB2312" pitchFamily="49" charset="-122"/>
              </a:endParaRPr>
            </a:p>
          </p:txBody>
        </p:sp>
      </p:grpSp>
      <p:graphicFrame>
        <p:nvGraphicFramePr>
          <p:cNvPr id="68618" name="对象 4"/>
          <p:cNvGraphicFramePr>
            <a:graphicFrameLocks noChangeAspect="1"/>
          </p:cNvGraphicFramePr>
          <p:nvPr/>
        </p:nvGraphicFramePr>
        <p:xfrm>
          <a:off x="1992314" y="2184400"/>
          <a:ext cx="4529137" cy="808038"/>
        </p:xfrm>
        <a:graphic>
          <a:graphicData uri="http://schemas.openxmlformats.org/presentationml/2006/ole">
            <mc:AlternateContent xmlns:mc="http://schemas.openxmlformats.org/markup-compatibility/2006">
              <mc:Choice xmlns:v="urn:schemas-microsoft-com:vml" Requires="v">
                <p:oleObj spid="_x0000_s68699" name="Equation" r:id="rId3" imgW="2984500" imgH="533400" progId="Equation.DSMT4">
                  <p:embed/>
                </p:oleObj>
              </mc:Choice>
              <mc:Fallback>
                <p:oleObj name="Equation" r:id="rId3" imgW="2984500" imgH="5334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2184400"/>
                        <a:ext cx="4529137"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9" name="矩形 20"/>
          <p:cNvSpPr>
            <a:spLocks noChangeArrowheads="1"/>
          </p:cNvSpPr>
          <p:nvPr/>
        </p:nvSpPr>
        <p:spPr bwMode="auto">
          <a:xfrm>
            <a:off x="1847850" y="1663701"/>
            <a:ext cx="7634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概率密度函数</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620" name="矩形 24"/>
          <p:cNvSpPr>
            <a:spLocks noChangeArrowheads="1"/>
          </p:cNvSpPr>
          <p:nvPr/>
        </p:nvSpPr>
        <p:spPr bwMode="auto">
          <a:xfrm>
            <a:off x="1847850" y="3051176"/>
            <a:ext cx="7634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性质</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8621" name="组合 10"/>
          <p:cNvGrpSpPr/>
          <p:nvPr/>
        </p:nvGrpSpPr>
        <p:grpSpPr bwMode="auto">
          <a:xfrm>
            <a:off x="2024064" y="3595689"/>
            <a:ext cx="4397375" cy="708025"/>
            <a:chOff x="683568" y="3640441"/>
            <a:chExt cx="4398019" cy="707886"/>
          </a:xfrm>
        </p:grpSpPr>
        <p:sp>
          <p:nvSpPr>
            <p:cNvPr id="68628" name="矩形 25"/>
            <p:cNvSpPr>
              <a:spLocks noChangeArrowheads="1"/>
            </p:cNvSpPr>
            <p:nvPr/>
          </p:nvSpPr>
          <p:spPr bwMode="auto">
            <a:xfrm>
              <a:off x="683568" y="3640441"/>
              <a:ext cx="43980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a. </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参数对分布的决定性</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其概率密度函数由参数       所完全决定</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68629" name="对象 8"/>
            <p:cNvGraphicFramePr>
              <a:graphicFrameLocks noChangeAspect="1"/>
            </p:cNvGraphicFramePr>
            <p:nvPr/>
          </p:nvGraphicFramePr>
          <p:xfrm>
            <a:off x="1793996" y="3975592"/>
            <a:ext cx="539552" cy="355749"/>
          </p:xfrm>
          <a:graphic>
            <a:graphicData uri="http://schemas.openxmlformats.org/presentationml/2006/ole">
              <mc:AlternateContent xmlns:mc="http://schemas.openxmlformats.org/markup-compatibility/2006">
                <mc:Choice xmlns:v="urn:schemas-microsoft-com:vml" Requires="v">
                  <p:oleObj spid="_x0000_s68700" name="Equation" r:id="rId5" imgW="292100" imgH="190500" progId="Equation.DSMT4">
                    <p:embed/>
                  </p:oleObj>
                </mc:Choice>
                <mc:Fallback>
                  <p:oleObj name="Equation" r:id="rId5" imgW="292100" imgH="19050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996" y="3975592"/>
                          <a:ext cx="539552" cy="35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8622"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pSp>
        <p:nvGrpSpPr>
          <p:cNvPr id="68623" name="组合 31"/>
          <p:cNvGrpSpPr/>
          <p:nvPr/>
        </p:nvGrpSpPr>
        <p:grpSpPr bwMode="auto">
          <a:xfrm>
            <a:off x="2024063" y="4367213"/>
            <a:ext cx="7816850" cy="2247900"/>
            <a:chOff x="499616" y="4367700"/>
            <a:chExt cx="7816800" cy="2246769"/>
          </a:xfrm>
        </p:grpSpPr>
        <p:sp>
          <p:nvSpPr>
            <p:cNvPr id="68624" name="矩形 27"/>
            <p:cNvSpPr>
              <a:spLocks noChangeArrowheads="1"/>
            </p:cNvSpPr>
            <p:nvPr/>
          </p:nvSpPr>
          <p:spPr bwMode="auto">
            <a:xfrm>
              <a:off x="499616" y="4367700"/>
              <a:ext cx="7816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b. </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特征空间中的等密度点的轨迹为超</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椭球面：令多变量正态分布的概率密</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度函数等于一个常数，可以得到所谓</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的等密度点的轨迹。由多变量正态分布概率密度函数的表达式可知等密度点的轨迹由式</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给出。上式表示由</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到    的马氏距离的平方等于常数的动点</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所形成的轨迹。在数学上它表示一个中心处于    处的超椭球面。</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68625" name="对象 14"/>
            <p:cNvGraphicFramePr>
              <a:graphicFrameLocks noChangeAspect="1"/>
            </p:cNvGraphicFramePr>
            <p:nvPr/>
          </p:nvGraphicFramePr>
          <p:xfrm>
            <a:off x="2624438" y="5559677"/>
            <a:ext cx="2445117" cy="417688"/>
          </p:xfrm>
          <a:graphic>
            <a:graphicData uri="http://schemas.openxmlformats.org/presentationml/2006/ole">
              <mc:AlternateContent xmlns:mc="http://schemas.openxmlformats.org/markup-compatibility/2006">
                <mc:Choice xmlns:v="urn:schemas-microsoft-com:vml" Requires="v">
                  <p:oleObj spid="_x0000_s68701" name="Equation" r:id="rId7" imgW="1651000" imgH="279400" progId="Equation.DSMT4">
                    <p:embed/>
                  </p:oleObj>
                </mc:Choice>
                <mc:Fallback>
                  <p:oleObj name="Equation" r:id="rId7" imgW="1651000" imgH="279400" progId="Equation.DSMT4">
                    <p:embed/>
                    <p:pic>
                      <p:nvPicPr>
                        <p:cNvPr id="0" name="对象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4438" y="5559677"/>
                          <a:ext cx="2445117" cy="4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26" name="对象 30"/>
            <p:cNvGraphicFramePr>
              <a:graphicFrameLocks noChangeAspect="1"/>
            </p:cNvGraphicFramePr>
            <p:nvPr/>
          </p:nvGraphicFramePr>
          <p:xfrm>
            <a:off x="1863648" y="6236858"/>
            <a:ext cx="285636" cy="315390"/>
          </p:xfrm>
          <a:graphic>
            <a:graphicData uri="http://schemas.openxmlformats.org/presentationml/2006/ole">
              <mc:AlternateContent xmlns:mc="http://schemas.openxmlformats.org/markup-compatibility/2006">
                <mc:Choice xmlns:v="urn:schemas-microsoft-com:vml" Requires="v">
                  <p:oleObj spid="_x0000_s68702" name="Equation" r:id="rId9" imgW="152400" imgH="165100" progId="Equation.DSMT4">
                    <p:embed/>
                  </p:oleObj>
                </mc:Choice>
                <mc:Fallback>
                  <p:oleObj name="Equation" r:id="rId9" imgW="152400" imgH="165100" progId="Equation.DSMT4">
                    <p:embed/>
                    <p:pic>
                      <p:nvPicPr>
                        <p:cNvPr id="0" name="对象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3648" y="6236858"/>
                          <a:ext cx="285636" cy="315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27" name="对象 33"/>
            <p:cNvGraphicFramePr>
              <a:graphicFrameLocks noChangeAspect="1"/>
            </p:cNvGraphicFramePr>
            <p:nvPr/>
          </p:nvGraphicFramePr>
          <p:xfrm>
            <a:off x="7550660" y="5649784"/>
            <a:ext cx="285636" cy="315390"/>
          </p:xfrm>
          <a:graphic>
            <a:graphicData uri="http://schemas.openxmlformats.org/presentationml/2006/ole">
              <mc:AlternateContent xmlns:mc="http://schemas.openxmlformats.org/markup-compatibility/2006">
                <mc:Choice xmlns:v="urn:schemas-microsoft-com:vml" Requires="v">
                  <p:oleObj spid="_x0000_s68703" name="Equation" r:id="rId11" imgW="152400" imgH="165100" progId="Equation.DSMT4">
                    <p:embed/>
                  </p:oleObj>
                </mc:Choice>
                <mc:Fallback>
                  <p:oleObj name="Equation" r:id="rId11" imgW="152400" imgH="165100" progId="Equation.DSMT4">
                    <p:embed/>
                    <p:pic>
                      <p:nvPicPr>
                        <p:cNvPr id="0" name="对象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0660" y="5649784"/>
                          <a:ext cx="285636" cy="315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advTm="8985"/>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正态分布时的统计决策</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929796" name="Group 4"/>
          <p:cNvGraphicFramePr>
            <a:graphicFrameLocks noGrp="1"/>
          </p:cNvGraphicFramePr>
          <p:nvPr/>
        </p:nvGraphicFramePr>
        <p:xfrm>
          <a:off x="1919289" y="1052514"/>
          <a:ext cx="6408737" cy="517538"/>
        </p:xfrm>
        <a:graphic>
          <a:graphicData uri="http://schemas.openxmlformats.org/drawingml/2006/table">
            <a:tbl>
              <a:tblPr/>
              <a:tblGrid>
                <a:gridCol w="6408737"/>
              </a:tblGrid>
              <a:tr h="5175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rPr>
                        <a:t>多变量正态分布</a:t>
                      </a:r>
                      <a:endParaRPr kumimoji="0" lang="zh-CN" altLang="en-US" sz="2800" b="1" i="0" u="none" strike="noStrike" cap="none" normalizeH="0" baseline="0" dirty="0">
                        <a:ln>
                          <a:noFill/>
                        </a:ln>
                        <a:solidFill>
                          <a:schemeClr val="tx1"/>
                        </a:solidFill>
                        <a:effectLst/>
                        <a:latin typeface="Arial" panose="020B0604020202020204" pitchFamily="34" charset="0"/>
                        <a:ea typeface="楷体_GB2312" pitchFamily="49" charset="-122"/>
                      </a:endParaRPr>
                    </a:p>
                  </a:txBody>
                  <a:tcPr marT="45409" marB="45409"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70665" name="Rectangle 2"/>
          <p:cNvSpPr>
            <a:spLocks noChangeArrowheads="1"/>
          </p:cNvSpPr>
          <p:nvPr/>
        </p:nvSpPr>
        <p:spPr bwMode="auto">
          <a:xfrm>
            <a:off x="3071814" y="201658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pSp>
        <p:nvGrpSpPr>
          <p:cNvPr id="70666" name="Group 48"/>
          <p:cNvGrpSpPr/>
          <p:nvPr/>
        </p:nvGrpSpPr>
        <p:grpSpPr bwMode="auto">
          <a:xfrm>
            <a:off x="6605589" y="1892300"/>
            <a:ext cx="3671887" cy="3346450"/>
            <a:chOff x="3201" y="1192"/>
            <a:chExt cx="2313" cy="2108"/>
          </a:xfrm>
        </p:grpSpPr>
        <p:graphicFrame>
          <p:nvGraphicFramePr>
            <p:cNvPr id="70674" name="Object 3"/>
            <p:cNvGraphicFramePr>
              <a:graphicFrameLocks noChangeAspect="1"/>
            </p:cNvGraphicFramePr>
            <p:nvPr/>
          </p:nvGraphicFramePr>
          <p:xfrm>
            <a:off x="3201" y="1192"/>
            <a:ext cx="2313" cy="1878"/>
          </p:xfrm>
          <a:graphic>
            <a:graphicData uri="http://schemas.openxmlformats.org/presentationml/2006/ole">
              <mc:AlternateContent xmlns:mc="http://schemas.openxmlformats.org/markup-compatibility/2006">
                <mc:Choice xmlns:v="urn:schemas-microsoft-com:vml" Requires="v">
                  <p:oleObj spid="_x0000_s70687" name="Image" r:id="rId1" imgW="5664200" imgH="4597400" progId="Photoshop.Image.7">
                    <p:embed/>
                  </p:oleObj>
                </mc:Choice>
                <mc:Fallback>
                  <p:oleObj name="Image" r:id="rId1" imgW="5664200" imgH="4597400" progId="Photoshop.Image.7">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 y="1192"/>
                          <a:ext cx="2313" cy="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75" name="Text Box 47"/>
            <p:cNvSpPr txBox="1">
              <a:spLocks noChangeArrowheads="1"/>
            </p:cNvSpPr>
            <p:nvPr/>
          </p:nvSpPr>
          <p:spPr bwMode="auto">
            <a:xfrm>
              <a:off x="3878" y="3088"/>
              <a:ext cx="890" cy="212"/>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1600" b="1">
                  <a:latin typeface="楷体_GB2312" pitchFamily="49" charset="-122"/>
                  <a:ea typeface="楷体_GB2312" pitchFamily="49" charset="-122"/>
                </a:rPr>
                <a:t>多元正态分布</a:t>
              </a:r>
              <a:endParaRPr lang="zh-CN" altLang="en-US" sz="1600" b="1">
                <a:latin typeface="楷体_GB2312" pitchFamily="49" charset="-122"/>
                <a:ea typeface="楷体_GB2312" pitchFamily="49" charset="-122"/>
              </a:endParaRPr>
            </a:p>
          </p:txBody>
        </p:sp>
      </p:grpSp>
      <p:sp>
        <p:nvSpPr>
          <p:cNvPr id="70667" name="Rectangle 2"/>
          <p:cNvSpPr>
            <a:spLocks noChangeArrowheads="1"/>
          </p:cNvSpPr>
          <p:nvPr/>
        </p:nvSpPr>
        <p:spPr bwMode="auto">
          <a:xfrm>
            <a:off x="1992313" y="2351546"/>
            <a:ext cx="10152062"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70668" name="矩形 24"/>
          <p:cNvSpPr>
            <a:spLocks noChangeArrowheads="1"/>
          </p:cNvSpPr>
          <p:nvPr/>
        </p:nvSpPr>
        <p:spPr bwMode="auto">
          <a:xfrm>
            <a:off x="1787525" y="1662114"/>
            <a:ext cx="7634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性质</a:t>
            </a:r>
            <a:endParaRPr lang="zh-CN" altLang="en-US" sz="22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69" name="Rectangle 10"/>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70670" name="矩形 28"/>
          <p:cNvSpPr>
            <a:spLocks noChangeArrowheads="1"/>
          </p:cNvSpPr>
          <p:nvPr/>
        </p:nvSpPr>
        <p:spPr bwMode="auto">
          <a:xfrm>
            <a:off x="1895475" y="2584450"/>
            <a:ext cx="4603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c. </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各分量之间的不相关性等价于独立性</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1" name="矩形 32"/>
          <p:cNvSpPr>
            <a:spLocks noChangeArrowheads="1"/>
          </p:cNvSpPr>
          <p:nvPr/>
        </p:nvSpPr>
        <p:spPr bwMode="auto">
          <a:xfrm>
            <a:off x="1895475" y="3357563"/>
            <a:ext cx="4603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d. </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边缘分布和条件分布仍服从正态分布</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2" name="矩形 34"/>
          <p:cNvSpPr>
            <a:spLocks noChangeArrowheads="1"/>
          </p:cNvSpPr>
          <p:nvPr/>
        </p:nvSpPr>
        <p:spPr bwMode="auto">
          <a:xfrm>
            <a:off x="1895475" y="4114801"/>
            <a:ext cx="4603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e. </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服从多变量正态分布的随机向量经线</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FontTx/>
              <a:buNone/>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性变换后仍服从多变量正态分布</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3" name="矩形 35"/>
          <p:cNvSpPr>
            <a:spLocks noChangeArrowheads="1"/>
          </p:cNvSpPr>
          <p:nvPr/>
        </p:nvSpPr>
        <p:spPr bwMode="auto">
          <a:xfrm>
            <a:off x="1895475" y="5180014"/>
            <a:ext cx="4603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f. </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多变量正态随机向量的各分量的线性</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FontTx/>
              <a:buNone/>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组合服从正态分布</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advTm="8985"/>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86019" name="Rectangle 9"/>
          <p:cNvSpPr>
            <a:spLocks noChangeArrowheads="1"/>
          </p:cNvSpPr>
          <p:nvPr/>
        </p:nvSpPr>
        <p:spPr bwMode="auto">
          <a:xfrm>
            <a:off x="1774826" y="5984875"/>
            <a:ext cx="871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b="1"/>
              <a:t> </a:t>
            </a:r>
            <a:endParaRPr lang="zh-CN" altLang="en-US" sz="2400" b="1"/>
          </a:p>
        </p:txBody>
      </p:sp>
      <p:graphicFrame>
        <p:nvGraphicFramePr>
          <p:cNvPr id="818206" name="Group 30"/>
          <p:cNvGraphicFramePr>
            <a:graphicFrameLocks noGrp="1"/>
          </p:cNvGraphicFramePr>
          <p:nvPr/>
        </p:nvGraphicFramePr>
        <p:xfrm>
          <a:off x="1919288" y="1052514"/>
          <a:ext cx="7848600" cy="504825"/>
        </p:xfrm>
        <a:graphic>
          <a:graphicData uri="http://schemas.openxmlformats.org/drawingml/2006/table">
            <a:tbl>
              <a:tblPr/>
              <a:tblGrid>
                <a:gridCol w="7848600"/>
              </a:tblGrid>
              <a:tr h="504825">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rPr>
                        <a:t>多元正态分布下的最小错误率贝叶斯判别函数和决策面</a:t>
                      </a:r>
                      <a:endPar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endParaRPr>
                    </a:p>
                  </a:txBody>
                  <a:tcPr marL="91434" marR="9143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8" name="Group 30"/>
          <p:cNvGraphicFramePr>
            <a:graphicFrameLocks noGrp="1"/>
          </p:cNvGraphicFramePr>
          <p:nvPr/>
        </p:nvGraphicFramePr>
        <p:xfrm>
          <a:off x="1917701" y="1751014"/>
          <a:ext cx="1370013" cy="504825"/>
        </p:xfrm>
        <a:graphic>
          <a:graphicData uri="http://schemas.openxmlformats.org/drawingml/2006/table">
            <a:tbl>
              <a:tblPr/>
              <a:tblGrid>
                <a:gridCol w="1370013"/>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1. </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问题</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60" marR="91460"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86032" name="矩形 10"/>
          <p:cNvSpPr>
            <a:spLocks noChangeArrowheads="1"/>
          </p:cNvSpPr>
          <p:nvPr/>
        </p:nvSpPr>
        <p:spPr bwMode="auto">
          <a:xfrm>
            <a:off x="3497263" y="1751013"/>
            <a:ext cx="4398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正态分布下贝叶斯分类器设计</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6033" name="Object 11"/>
          <p:cNvGraphicFramePr>
            <a:graphicFrameLocks noChangeAspect="1"/>
          </p:cNvGraphicFramePr>
          <p:nvPr/>
        </p:nvGraphicFramePr>
        <p:xfrm>
          <a:off x="4852988" y="2459038"/>
          <a:ext cx="4032250" cy="514350"/>
        </p:xfrm>
        <a:graphic>
          <a:graphicData uri="http://schemas.openxmlformats.org/presentationml/2006/ole">
            <mc:AlternateContent xmlns:mc="http://schemas.openxmlformats.org/markup-compatibility/2006">
              <mc:Choice xmlns:v="urn:schemas-microsoft-com:vml" Requires="v">
                <p:oleObj spid="_x0000_s86119" name="Equation" r:id="rId1" imgW="1790700" imgH="228600" progId="Equation.DSMT4">
                  <p:embed/>
                </p:oleObj>
              </mc:Choice>
              <mc:Fallback>
                <p:oleObj name="Equation" r:id="rId1" imgW="1790700" imgH="228600" progId="Equation.DSMT4">
                  <p:embed/>
                  <p:pic>
                    <p:nvPicPr>
                      <p:cNvPr id="0" name="Objec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988" y="2459038"/>
                        <a:ext cx="4032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Group 30"/>
          <p:cNvGraphicFramePr>
            <a:graphicFrameLocks noGrp="1"/>
          </p:cNvGraphicFramePr>
          <p:nvPr/>
        </p:nvGraphicFramePr>
        <p:xfrm>
          <a:off x="1917701" y="2478089"/>
          <a:ext cx="2665413" cy="504825"/>
        </p:xfrm>
        <a:graphic>
          <a:graphicData uri="http://schemas.openxmlformats.org/drawingml/2006/table">
            <a:tbl>
              <a:tblPr/>
              <a:tblGrid>
                <a:gridCol w="2665413"/>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2. </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多类判别函数</a:t>
                      </a: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25" marR="91425"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27" name="Group 30"/>
          <p:cNvGraphicFramePr>
            <a:graphicFrameLocks noGrp="1"/>
          </p:cNvGraphicFramePr>
          <p:nvPr/>
        </p:nvGraphicFramePr>
        <p:xfrm>
          <a:off x="1917701" y="3243264"/>
          <a:ext cx="2665413" cy="504825"/>
        </p:xfrm>
        <a:graphic>
          <a:graphicData uri="http://schemas.openxmlformats.org/drawingml/2006/table">
            <a:tbl>
              <a:tblPr/>
              <a:tblGrid>
                <a:gridCol w="2665413"/>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3. </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正态分布函数</a:t>
                      </a: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25" marR="91425"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86046" name="Object 9"/>
          <p:cNvGraphicFramePr>
            <a:graphicFrameLocks noChangeAspect="1"/>
          </p:cNvGraphicFramePr>
          <p:nvPr/>
        </p:nvGraphicFramePr>
        <p:xfrm>
          <a:off x="4852989" y="3036889"/>
          <a:ext cx="5616575" cy="1004887"/>
        </p:xfrm>
        <a:graphic>
          <a:graphicData uri="http://schemas.openxmlformats.org/presentationml/2006/ole">
            <mc:AlternateContent xmlns:mc="http://schemas.openxmlformats.org/markup-compatibility/2006">
              <mc:Choice xmlns:v="urn:schemas-microsoft-com:vml" Requires="v">
                <p:oleObj spid="_x0000_s86120" name="Equation" r:id="rId3" imgW="2984500" imgH="533400" progId="Equation.DSMT4">
                  <p:embed/>
                </p:oleObj>
              </mc:Choice>
              <mc:Fallback>
                <p:oleObj name="Equation" r:id="rId3" imgW="2984500" imgH="5334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2989" y="3036889"/>
                        <a:ext cx="5616575"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Group 30"/>
          <p:cNvGraphicFramePr>
            <a:graphicFrameLocks noGrp="1"/>
          </p:cNvGraphicFramePr>
          <p:nvPr/>
        </p:nvGraphicFramePr>
        <p:xfrm>
          <a:off x="1917701" y="4148139"/>
          <a:ext cx="2665413" cy="504825"/>
        </p:xfrm>
        <a:graphic>
          <a:graphicData uri="http://schemas.openxmlformats.org/drawingml/2006/table">
            <a:tbl>
              <a:tblPr/>
              <a:tblGrid>
                <a:gridCol w="2665413"/>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4. </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判别函数</a:t>
                      </a: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25" marR="91425"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86053" name="Object 3"/>
          <p:cNvGraphicFramePr>
            <a:graphicFrameLocks noChangeAspect="1"/>
          </p:cNvGraphicFramePr>
          <p:nvPr/>
        </p:nvGraphicFramePr>
        <p:xfrm>
          <a:off x="2711450" y="4724401"/>
          <a:ext cx="6597650" cy="695325"/>
        </p:xfrm>
        <a:graphic>
          <a:graphicData uri="http://schemas.openxmlformats.org/presentationml/2006/ole">
            <mc:AlternateContent xmlns:mc="http://schemas.openxmlformats.org/markup-compatibility/2006">
              <mc:Choice xmlns:v="urn:schemas-microsoft-com:vml" Requires="v">
                <p:oleObj spid="_x0000_s86121" name="Equation" r:id="rId5" imgW="3708400" imgH="393700" progId="Equation.DSMT4">
                  <p:embed/>
                </p:oleObj>
              </mc:Choice>
              <mc:Fallback>
                <p:oleObj name="Equation" r:id="rId5" imgW="3708400" imgH="3937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450" y="4724401"/>
                        <a:ext cx="65976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Group 30"/>
          <p:cNvGraphicFramePr>
            <a:graphicFrameLocks noGrp="1"/>
          </p:cNvGraphicFramePr>
          <p:nvPr/>
        </p:nvGraphicFramePr>
        <p:xfrm>
          <a:off x="1917701" y="5445126"/>
          <a:ext cx="2665413" cy="504825"/>
        </p:xfrm>
        <a:graphic>
          <a:graphicData uri="http://schemas.openxmlformats.org/drawingml/2006/table">
            <a:tbl>
              <a:tblPr/>
              <a:tblGrid>
                <a:gridCol w="2665413"/>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5. </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决策面方程</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25" marR="91425"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86060" name="Object 4"/>
          <p:cNvGraphicFramePr>
            <a:graphicFrameLocks noChangeAspect="1"/>
          </p:cNvGraphicFramePr>
          <p:nvPr/>
        </p:nvGraphicFramePr>
        <p:xfrm>
          <a:off x="4852989" y="5443538"/>
          <a:ext cx="1800225" cy="506412"/>
        </p:xfrm>
        <a:graphic>
          <a:graphicData uri="http://schemas.openxmlformats.org/presentationml/2006/ole">
            <mc:AlternateContent xmlns:mc="http://schemas.openxmlformats.org/markup-compatibility/2006">
              <mc:Choice xmlns:v="urn:schemas-microsoft-com:vml" Requires="v">
                <p:oleObj spid="_x0000_s86122" name="Equation" r:id="rId7" imgW="850265" imgH="241300" progId="Equation.DSMT4">
                  <p:embed/>
                </p:oleObj>
              </mc:Choice>
              <mc:Fallback>
                <p:oleObj name="Equation" r:id="rId7" imgW="850265" imgH="2413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2989" y="5443538"/>
                        <a:ext cx="18002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6061" name="Group 26"/>
          <p:cNvGrpSpPr/>
          <p:nvPr/>
        </p:nvGrpSpPr>
        <p:grpSpPr bwMode="auto">
          <a:xfrm>
            <a:off x="1524000" y="5970588"/>
            <a:ext cx="8832850" cy="914400"/>
            <a:chOff x="-40" y="3789"/>
            <a:chExt cx="5564" cy="576"/>
          </a:xfrm>
        </p:grpSpPr>
        <p:graphicFrame>
          <p:nvGraphicFramePr>
            <p:cNvPr id="86062" name="Object 5"/>
            <p:cNvGraphicFramePr>
              <a:graphicFrameLocks noChangeAspect="1"/>
            </p:cNvGraphicFramePr>
            <p:nvPr/>
          </p:nvGraphicFramePr>
          <p:xfrm>
            <a:off x="399" y="3789"/>
            <a:ext cx="5125" cy="576"/>
          </p:xfrm>
          <a:graphic>
            <a:graphicData uri="http://schemas.openxmlformats.org/presentationml/2006/ole">
              <mc:AlternateContent xmlns:mc="http://schemas.openxmlformats.org/markup-compatibility/2006">
                <mc:Choice xmlns:v="urn:schemas-microsoft-com:vml" Requires="v">
                  <p:oleObj spid="_x0000_s86123" name="Equation" r:id="rId9" imgW="4406900" imgH="495300" progId="Equation.DSMT4">
                    <p:embed/>
                  </p:oleObj>
                </mc:Choice>
                <mc:Fallback>
                  <p:oleObj name="Equation" r:id="rId9" imgW="4406900" imgH="4953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 y="3789"/>
                          <a:ext cx="5125"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63" name="Rectangle 8"/>
            <p:cNvSpPr>
              <a:spLocks noChangeArrowheads="1"/>
            </p:cNvSpPr>
            <p:nvPr/>
          </p:nvSpPr>
          <p:spPr bwMode="auto">
            <a:xfrm>
              <a:off x="-40" y="3892"/>
              <a:ext cx="452" cy="288"/>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28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即</a:t>
              </a:r>
              <a:endParaRPr lang="zh-CN" altLang="en-US">
                <a:ea typeface="楷体_GB2312" pitchFamily="49" charset="-122"/>
                <a:cs typeface="Times New Roman" panose="02020603050405020304" pitchFamily="18" charset="0"/>
              </a:endParaRPr>
            </a:p>
          </p:txBody>
        </p:sp>
      </p:grpSp>
    </p:spTree>
  </p:cSld>
  <p:clrMapOvr>
    <a:masterClrMapping/>
  </p:clrMapOvr>
  <p:transition advTm="8985"/>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graphicFrame>
        <p:nvGraphicFramePr>
          <p:cNvPr id="818206" name="Group 30"/>
          <p:cNvGraphicFramePr>
            <a:graphicFrameLocks noGrp="1"/>
          </p:cNvGraphicFramePr>
          <p:nvPr/>
        </p:nvGraphicFramePr>
        <p:xfrm>
          <a:off x="1919288" y="1052514"/>
          <a:ext cx="7848600" cy="504825"/>
        </p:xfrm>
        <a:graphic>
          <a:graphicData uri="http://schemas.openxmlformats.org/drawingml/2006/table">
            <a:tbl>
              <a:tblPr/>
              <a:tblGrid>
                <a:gridCol w="7848600"/>
              </a:tblGrid>
              <a:tr h="504825">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rPr>
                        <a:t>多元正态分布下的最小错误率贝叶斯判别函数和决策面</a:t>
                      </a:r>
                      <a:endParaRPr kumimoji="0" lang="zh-CN" altLang="en-US" sz="2400" b="1" i="0" u="none" strike="noStrike" cap="none" normalizeH="0" baseline="0" dirty="0">
                        <a:ln>
                          <a:noFill/>
                        </a:ln>
                        <a:solidFill>
                          <a:srgbClr val="C00000"/>
                        </a:solidFill>
                        <a:effectLst/>
                        <a:latin typeface="楷体_GB2312" pitchFamily="49" charset="-122"/>
                        <a:ea typeface="楷体_GB2312" pitchFamily="49" charset="-122"/>
                      </a:endParaRPr>
                    </a:p>
                  </a:txBody>
                  <a:tcPr marL="91434" marR="9143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8" name="Group 30"/>
          <p:cNvGraphicFramePr>
            <a:graphicFrameLocks noGrp="1"/>
          </p:cNvGraphicFramePr>
          <p:nvPr/>
        </p:nvGraphicFramePr>
        <p:xfrm>
          <a:off x="1917700" y="1751014"/>
          <a:ext cx="4610100" cy="504825"/>
        </p:xfrm>
        <a:graphic>
          <a:graphicData uri="http://schemas.openxmlformats.org/drawingml/2006/table">
            <a:tbl>
              <a:tblPr/>
              <a:tblGrid>
                <a:gridCol w="4610100"/>
              </a:tblGrid>
              <a:tr h="504825">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某些特殊情况下的分类判别结果</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L="91441" marR="91441"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88079" name="Rectangle 3"/>
          <p:cNvSpPr>
            <a:spLocks noChangeArrowheads="1"/>
          </p:cNvSpPr>
          <p:nvPr/>
        </p:nvSpPr>
        <p:spPr bwMode="auto">
          <a:xfrm>
            <a:off x="1917701" y="2459981"/>
            <a:ext cx="2069797" cy="461665"/>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第一种情况：</a:t>
            </a:r>
            <a:r>
              <a:rPr lang="zh-CN" altLang="en-US" sz="1200">
                <a:latin typeface="Times New Roman" panose="02020603050405020304" pitchFamily="18" charset="0"/>
                <a:ea typeface="楷体_GB2312" pitchFamily="49" charset="-122"/>
                <a:cs typeface="Times New Roman" panose="02020603050405020304" pitchFamily="18" charset="0"/>
              </a:rPr>
              <a:t> </a:t>
            </a:r>
            <a:endParaRPr lang="zh-CN" altLang="en-US">
              <a:ea typeface="楷体_GB2312" pitchFamily="49" charset="-122"/>
              <a:cs typeface="Times New Roman" panose="02020603050405020304" pitchFamily="18" charset="0"/>
            </a:endParaRPr>
          </a:p>
        </p:txBody>
      </p:sp>
      <p:grpSp>
        <p:nvGrpSpPr>
          <p:cNvPr id="88080" name="组合 14"/>
          <p:cNvGrpSpPr/>
          <p:nvPr/>
        </p:nvGrpSpPr>
        <p:grpSpPr bwMode="auto">
          <a:xfrm>
            <a:off x="1774826" y="3067050"/>
            <a:ext cx="9967913" cy="1803400"/>
            <a:chOff x="251520" y="3070229"/>
            <a:chExt cx="9967986" cy="1802912"/>
          </a:xfrm>
        </p:grpSpPr>
        <p:grpSp>
          <p:nvGrpSpPr>
            <p:cNvPr id="88087" name="组合 8"/>
            <p:cNvGrpSpPr/>
            <p:nvPr/>
          </p:nvGrpSpPr>
          <p:grpSpPr bwMode="auto">
            <a:xfrm>
              <a:off x="251520" y="3070229"/>
              <a:ext cx="9967986" cy="1802912"/>
              <a:chOff x="395535" y="3075684"/>
              <a:chExt cx="9366471" cy="1802912"/>
            </a:xfrm>
          </p:grpSpPr>
          <p:sp>
            <p:nvSpPr>
              <p:cNvPr id="88089" name="矩形 21"/>
              <p:cNvSpPr>
                <a:spLocks noChangeArrowheads="1"/>
              </p:cNvSpPr>
              <p:nvPr/>
            </p:nvSpPr>
            <p:spPr bwMode="auto">
              <a:xfrm>
                <a:off x="1913133" y="3075684"/>
                <a:ext cx="7848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此时各类的协方差矩阵为</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090" name="矩形 29"/>
              <p:cNvSpPr>
                <a:spLocks noChangeArrowheads="1"/>
              </p:cNvSpPr>
              <p:nvPr/>
            </p:nvSpPr>
            <p:spPr bwMode="auto">
              <a:xfrm>
                <a:off x="395535" y="3743542"/>
                <a:ext cx="784887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2400">
                    <a:latin typeface="微软雅黑" panose="020B0503020204020204" pitchFamily="34" charset="-122"/>
                    <a:ea typeface="微软雅黑" panose="020B0503020204020204" pitchFamily="34" charset="-122"/>
                    <a:cs typeface="Times New Roman" panose="02020603050405020304" pitchFamily="18" charset="0"/>
                  </a:rPr>
                  <a:t>从几何上看，各类样本落入以     为中心的同样大小的超球体内。由于             ，           ，得出其判别函数</a:t>
                </a:r>
                <a:endParaRPr lang="zh-CN" altLang="en-US" sz="2400">
                  <a:latin typeface="微软雅黑" panose="020B0503020204020204" pitchFamily="34" charset="-122"/>
                  <a:ea typeface="微软雅黑" panose="020B0503020204020204" pitchFamily="34" charset="-122"/>
                  <a:cs typeface="Times New Roman" panose="02020603050405020304" pitchFamily="18" charset="0"/>
                </a:endParaRPr>
              </a:p>
            </p:txBody>
          </p:sp>
        </p:grpSp>
        <p:graphicFrame>
          <p:nvGraphicFramePr>
            <p:cNvPr id="88088" name="对象 13"/>
            <p:cNvGraphicFramePr>
              <a:graphicFrameLocks noChangeAspect="1"/>
            </p:cNvGraphicFramePr>
            <p:nvPr/>
          </p:nvGraphicFramePr>
          <p:xfrm>
            <a:off x="4319848" y="3770396"/>
            <a:ext cx="393980" cy="535218"/>
          </p:xfrm>
          <a:graphic>
            <a:graphicData uri="http://schemas.openxmlformats.org/presentationml/2006/ole">
              <mc:AlternateContent xmlns:mc="http://schemas.openxmlformats.org/markup-compatibility/2006">
                <mc:Choice xmlns:v="urn:schemas-microsoft-com:vml" Requires="v">
                  <p:oleObj spid="_x0000_s88124" name="Equation" r:id="rId1" imgW="165100" imgH="228600" progId="Equation.DSMT4">
                    <p:embed/>
                  </p:oleObj>
                </mc:Choice>
                <mc:Fallback>
                  <p:oleObj name="Equation" r:id="rId1" imgW="165100" imgH="228600" progId="Equation.DSMT4">
                    <p:embed/>
                    <p:pic>
                      <p:nvPicPr>
                        <p:cNvPr id="0" name="对象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848" y="3770396"/>
                          <a:ext cx="393980" cy="53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8081" name="对象 18"/>
          <p:cNvGraphicFramePr>
            <a:graphicFrameLocks noChangeAspect="1"/>
          </p:cNvGraphicFramePr>
          <p:nvPr/>
        </p:nvGraphicFramePr>
        <p:xfrm>
          <a:off x="4403726" y="4295775"/>
          <a:ext cx="1108075" cy="641350"/>
        </p:xfrm>
        <a:graphic>
          <a:graphicData uri="http://schemas.openxmlformats.org/presentationml/2006/ole">
            <mc:AlternateContent xmlns:mc="http://schemas.openxmlformats.org/markup-compatibility/2006">
              <mc:Choice xmlns:v="urn:schemas-microsoft-com:vml" Requires="v">
                <p:oleObj spid="_x0000_s88125" name="Equation" r:id="rId3" imgW="685800" imgH="393700" progId="Equation.DSMT4">
                  <p:embed/>
                </p:oleObj>
              </mc:Choice>
              <mc:Fallback>
                <p:oleObj name="Equation" r:id="rId3" imgW="685800" imgH="393700" progId="Equation.DSMT4">
                  <p:embed/>
                  <p:pic>
                    <p:nvPicPr>
                      <p:cNvPr id="0" name="对象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726" y="4295775"/>
                        <a:ext cx="1108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82" name="对象 23"/>
          <p:cNvGraphicFramePr>
            <a:graphicFrameLocks noChangeAspect="1"/>
          </p:cNvGraphicFramePr>
          <p:nvPr/>
        </p:nvGraphicFramePr>
        <p:xfrm>
          <a:off x="2476500" y="5048250"/>
          <a:ext cx="6457950" cy="808038"/>
        </p:xfrm>
        <a:graphic>
          <a:graphicData uri="http://schemas.openxmlformats.org/presentationml/2006/ole">
            <mc:AlternateContent xmlns:mc="http://schemas.openxmlformats.org/markup-compatibility/2006">
              <mc:Choice xmlns:v="urn:schemas-microsoft-com:vml" Requires="v">
                <p:oleObj spid="_x0000_s88126" name="Equation" r:id="rId5" imgW="3352800" imgH="419100" progId="Equation.DSMT4">
                  <p:embed/>
                </p:oleObj>
              </mc:Choice>
              <mc:Fallback>
                <p:oleObj name="Equation" r:id="rId5" imgW="3352800" imgH="419100" progId="Equation.DSMT4">
                  <p:embed/>
                  <p:pic>
                    <p:nvPicPr>
                      <p:cNvPr id="0" name="对象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500" y="5048250"/>
                        <a:ext cx="645795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8083"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67064" y="4425950"/>
            <a:ext cx="10572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4"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51314" y="2308226"/>
            <a:ext cx="2695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5" name="图片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958013" y="2555876"/>
            <a:ext cx="222885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6" name="图片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01926" y="5868989"/>
            <a:ext cx="6677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44"/>
          <p:cNvSpPr>
            <a:spLocks noChangeArrowheads="1"/>
          </p:cNvSpPr>
          <p:nvPr/>
        </p:nvSpPr>
        <p:spPr bwMode="auto">
          <a:xfrm>
            <a:off x="1774825" y="4819650"/>
            <a:ext cx="8497888" cy="1384300"/>
          </a:xfrm>
          <a:prstGeom prst="rect">
            <a:avLst/>
          </a:prstGeom>
          <a:solidFill>
            <a:schemeClr val="accent1"/>
          </a:solidFill>
          <a:ln w="9525" algn="ctr">
            <a:solidFill>
              <a:schemeClr val="tx1"/>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a:p>
        </p:txBody>
      </p:sp>
      <p:sp>
        <p:nvSpPr>
          <p:cNvPr id="90115"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90116" name="Rectangle 3"/>
          <p:cNvSpPr>
            <a:spLocks noChangeArrowheads="1"/>
          </p:cNvSpPr>
          <p:nvPr/>
        </p:nvSpPr>
        <p:spPr bwMode="auto">
          <a:xfrm>
            <a:off x="1774826" y="1020118"/>
            <a:ext cx="2069797" cy="461665"/>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第一种情况：</a:t>
            </a:r>
            <a:r>
              <a:rPr lang="zh-CN" altLang="en-US" sz="1200">
                <a:latin typeface="Times New Roman" panose="02020603050405020304" pitchFamily="18" charset="0"/>
                <a:ea typeface="楷体_GB2312" pitchFamily="49" charset="-122"/>
                <a:cs typeface="Times New Roman" panose="02020603050405020304" pitchFamily="18" charset="0"/>
              </a:rPr>
              <a:t> </a:t>
            </a:r>
            <a:endParaRPr lang="zh-CN" altLang="en-US">
              <a:ea typeface="楷体_GB2312" pitchFamily="49" charset="-122"/>
              <a:cs typeface="Times New Roman" panose="02020603050405020304" pitchFamily="18" charset="0"/>
            </a:endParaRPr>
          </a:p>
        </p:txBody>
      </p:sp>
      <p:sp>
        <p:nvSpPr>
          <p:cNvPr id="90117" name="矩形 10"/>
          <p:cNvSpPr>
            <a:spLocks noChangeArrowheads="1"/>
          </p:cNvSpPr>
          <p:nvPr/>
        </p:nvSpPr>
        <p:spPr bwMode="auto">
          <a:xfrm>
            <a:off x="1724025" y="1614488"/>
            <a:ext cx="86931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对第一种情况，判别函数可进一步简化：</a:t>
            </a:r>
            <a:endParaRPr lang="zh-CN" altLang="en-US" sz="2200">
              <a:latin typeface="楷体_GB2312" pitchFamily="49" charset="-122"/>
              <a:ea typeface="楷体_GB2312" pitchFamily="49" charset="-122"/>
            </a:endParaRPr>
          </a:p>
        </p:txBody>
      </p:sp>
      <p:graphicFrame>
        <p:nvGraphicFramePr>
          <p:cNvPr id="90118" name="Object 4"/>
          <p:cNvGraphicFramePr>
            <a:graphicFrameLocks noChangeAspect="1"/>
          </p:cNvGraphicFramePr>
          <p:nvPr/>
        </p:nvGraphicFramePr>
        <p:xfrm>
          <a:off x="3990975" y="2373314"/>
          <a:ext cx="3816350" cy="746125"/>
        </p:xfrm>
        <a:graphic>
          <a:graphicData uri="http://schemas.openxmlformats.org/presentationml/2006/ole">
            <mc:AlternateContent xmlns:mc="http://schemas.openxmlformats.org/markup-compatibility/2006">
              <mc:Choice xmlns:v="urn:schemas-microsoft-com:vml" Requires="v">
                <p:oleObj spid="_x0000_s90220" name="Equation" r:id="rId1" imgW="2146300" imgH="419100" progId="Equation.DSMT4">
                  <p:embed/>
                </p:oleObj>
              </mc:Choice>
              <mc:Fallback>
                <p:oleObj name="Equation" r:id="rId1" imgW="2146300" imgH="4191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975" y="2373314"/>
                        <a:ext cx="38163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sp>
        <p:nvSpPr>
          <p:cNvPr id="90119" name="矩形 31"/>
          <p:cNvSpPr>
            <a:spLocks noChangeArrowheads="1"/>
          </p:cNvSpPr>
          <p:nvPr/>
        </p:nvSpPr>
        <p:spPr bwMode="auto">
          <a:xfrm>
            <a:off x="1724025" y="3108325"/>
            <a:ext cx="8693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为</a:t>
            </a:r>
            <a:r>
              <a:rPr lang="en-US" altLang="zh-CN" sz="2200">
                <a:latin typeface="楷体_GB2312" pitchFamily="49" charset="-122"/>
                <a:ea typeface="楷体_GB2312" pitchFamily="49" charset="-122"/>
              </a:rPr>
              <a:t>x</a:t>
            </a:r>
            <a:r>
              <a:rPr lang="zh-CN" altLang="en-US" sz="2200">
                <a:latin typeface="楷体_GB2312" pitchFamily="49" charset="-122"/>
                <a:ea typeface="楷体_GB2312" pitchFamily="49" charset="-122"/>
              </a:rPr>
              <a:t>的二次函数，      与</a:t>
            </a:r>
            <a:r>
              <a:rPr lang="en-US" altLang="zh-CN" sz="2200">
                <a:latin typeface="楷体_GB2312" pitchFamily="49" charset="-122"/>
                <a:ea typeface="楷体_GB2312" pitchFamily="49" charset="-122"/>
              </a:rPr>
              <a:t>i</a:t>
            </a:r>
            <a:r>
              <a:rPr lang="zh-CN" altLang="en-US" sz="2200">
                <a:latin typeface="楷体_GB2312" pitchFamily="49" charset="-122"/>
                <a:ea typeface="楷体_GB2312" pitchFamily="49" charset="-122"/>
              </a:rPr>
              <a:t>无关，故也可以省略，则判别函数为</a:t>
            </a:r>
            <a:endParaRPr lang="zh-CN" altLang="en-US" sz="2200">
              <a:latin typeface="楷体_GB2312" pitchFamily="49" charset="-122"/>
              <a:ea typeface="楷体_GB2312" pitchFamily="49" charset="-122"/>
            </a:endParaRPr>
          </a:p>
        </p:txBody>
      </p:sp>
      <p:sp>
        <p:nvSpPr>
          <p:cNvPr id="90120" name="Rectangle 4"/>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90121" name="对象 26"/>
          <p:cNvGraphicFramePr>
            <a:graphicFrameLocks noChangeAspect="1"/>
          </p:cNvGraphicFramePr>
          <p:nvPr/>
        </p:nvGraphicFramePr>
        <p:xfrm>
          <a:off x="3804816" y="3010471"/>
          <a:ext cx="635000" cy="490537"/>
        </p:xfrm>
        <a:graphic>
          <a:graphicData uri="http://schemas.openxmlformats.org/presentationml/2006/ole">
            <mc:AlternateContent xmlns:mc="http://schemas.openxmlformats.org/markup-compatibility/2006">
              <mc:Choice xmlns:v="urn:schemas-microsoft-com:vml" Requires="v">
                <p:oleObj spid="_x0000_s90221" name="Equation" r:id="rId3" imgW="266700" imgH="203200" progId="Equation.DSMT4">
                  <p:embed/>
                </p:oleObj>
              </mc:Choice>
              <mc:Fallback>
                <p:oleObj name="Equation" r:id="rId3" imgW="266700" imgH="203200" progId="Equation.DSMT4">
                  <p:embed/>
                  <p:pic>
                    <p:nvPicPr>
                      <p:cNvPr id="0" name="对象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816" y="3010471"/>
                        <a:ext cx="6350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2" name="Object 6"/>
          <p:cNvGraphicFramePr>
            <a:graphicFrameLocks noChangeAspect="1"/>
          </p:cNvGraphicFramePr>
          <p:nvPr/>
        </p:nvGraphicFramePr>
        <p:xfrm>
          <a:off x="3378200" y="3486151"/>
          <a:ext cx="5435600" cy="663575"/>
        </p:xfrm>
        <a:graphic>
          <a:graphicData uri="http://schemas.openxmlformats.org/presentationml/2006/ole">
            <mc:AlternateContent xmlns:mc="http://schemas.openxmlformats.org/markup-compatibility/2006">
              <mc:Choice xmlns:v="urn:schemas-microsoft-com:vml" Requires="v">
                <p:oleObj spid="_x0000_s90222" name="Equation" r:id="rId5" imgW="3200400" imgH="393700" progId="Equation.DSMT4">
                  <p:embed/>
                </p:oleObj>
              </mc:Choice>
              <mc:Fallback>
                <p:oleObj name="Equation" r:id="rId5" imgW="3200400" imgH="3937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8200" y="3486151"/>
                        <a:ext cx="54356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oleObj>
              </mc:Fallback>
            </mc:AlternateContent>
          </a:graphicData>
        </a:graphic>
      </p:graphicFrame>
      <p:sp>
        <p:nvSpPr>
          <p:cNvPr id="90123" name="矩形 36"/>
          <p:cNvSpPr>
            <a:spLocks noChangeArrowheads="1"/>
          </p:cNvSpPr>
          <p:nvPr/>
        </p:nvSpPr>
        <p:spPr bwMode="auto">
          <a:xfrm>
            <a:off x="2057400" y="4278313"/>
            <a:ext cx="876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其中</a:t>
            </a:r>
            <a:endParaRPr lang="zh-CN" altLang="en-US" sz="2200">
              <a:latin typeface="楷体_GB2312" pitchFamily="49" charset="-122"/>
              <a:ea typeface="楷体_GB2312" pitchFamily="49" charset="-122"/>
            </a:endParaRPr>
          </a:p>
        </p:txBody>
      </p:sp>
      <p:graphicFrame>
        <p:nvGraphicFramePr>
          <p:cNvPr id="90124" name="Object 7"/>
          <p:cNvGraphicFramePr>
            <a:graphicFrameLocks noChangeAspect="1"/>
          </p:cNvGraphicFramePr>
          <p:nvPr/>
        </p:nvGraphicFramePr>
        <p:xfrm>
          <a:off x="2790825" y="4162426"/>
          <a:ext cx="1150938" cy="663575"/>
        </p:xfrm>
        <a:graphic>
          <a:graphicData uri="http://schemas.openxmlformats.org/presentationml/2006/ole">
            <mc:AlternateContent xmlns:mc="http://schemas.openxmlformats.org/markup-compatibility/2006">
              <mc:Choice xmlns:v="urn:schemas-microsoft-com:vml" Requires="v">
                <p:oleObj spid="_x0000_s90223" name="Equation" r:id="rId7" imgW="673100" imgH="393700" progId="Equation.DSMT4">
                  <p:embed/>
                </p:oleObj>
              </mc:Choice>
              <mc:Fallback>
                <p:oleObj name="Equation" r:id="rId7" imgW="673100" imgH="3937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0825" y="4162426"/>
                        <a:ext cx="115093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5" name="Object 8"/>
          <p:cNvGraphicFramePr>
            <a:graphicFrameLocks noChangeAspect="1"/>
          </p:cNvGraphicFramePr>
          <p:nvPr/>
        </p:nvGraphicFramePr>
        <p:xfrm>
          <a:off x="4159250" y="4105275"/>
          <a:ext cx="2592388" cy="750888"/>
        </p:xfrm>
        <a:graphic>
          <a:graphicData uri="http://schemas.openxmlformats.org/presentationml/2006/ole">
            <mc:AlternateContent xmlns:mc="http://schemas.openxmlformats.org/markup-compatibility/2006">
              <mc:Choice xmlns:v="urn:schemas-microsoft-com:vml" Requires="v">
                <p:oleObj spid="_x0000_s90224" name="Equation" r:id="rId9" imgW="1447800" imgH="419100" progId="Equation.DSMT4">
                  <p:embed/>
                </p:oleObj>
              </mc:Choice>
              <mc:Fallback>
                <p:oleObj name="Equation" r:id="rId9" imgW="1447800" imgH="4191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9250" y="4105275"/>
                        <a:ext cx="2592388"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26" name="矩形 42"/>
          <p:cNvSpPr>
            <a:spLocks noChangeArrowheads="1"/>
          </p:cNvSpPr>
          <p:nvPr/>
        </p:nvSpPr>
        <p:spPr bwMode="auto">
          <a:xfrm>
            <a:off x="1774825" y="4826001"/>
            <a:ext cx="7850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dirty="0">
                <a:latin typeface="楷体_GB2312" pitchFamily="49" charset="-122"/>
                <a:ea typeface="楷体_GB2312" pitchFamily="49" charset="-122"/>
              </a:rPr>
              <a:t>决策规则就是要求对某个待分类的</a:t>
            </a:r>
            <a:r>
              <a:rPr lang="en-US" altLang="zh-CN" sz="2200" dirty="0">
                <a:latin typeface="楷体_GB2312" pitchFamily="49" charset="-122"/>
                <a:ea typeface="楷体_GB2312" pitchFamily="49" charset="-122"/>
              </a:rPr>
              <a:t>x</a:t>
            </a:r>
            <a:r>
              <a:rPr lang="zh-CN" altLang="en-US" sz="2200" dirty="0">
                <a:latin typeface="楷体_GB2312" pitchFamily="49" charset="-122"/>
                <a:ea typeface="楷体_GB2312" pitchFamily="49" charset="-122"/>
              </a:rPr>
              <a:t>，分别计算         。若   </a:t>
            </a:r>
            <a:endParaRPr lang="zh-CN" altLang="en-US" sz="2200" dirty="0">
              <a:latin typeface="楷体_GB2312" pitchFamily="49" charset="-122"/>
              <a:ea typeface="楷体_GB2312" pitchFamily="49" charset="-122"/>
            </a:endParaRPr>
          </a:p>
        </p:txBody>
      </p:sp>
      <p:graphicFrame>
        <p:nvGraphicFramePr>
          <p:cNvPr id="90127" name="对象 28"/>
          <p:cNvGraphicFramePr>
            <a:graphicFrameLocks noChangeAspect="1"/>
          </p:cNvGraphicFramePr>
          <p:nvPr/>
        </p:nvGraphicFramePr>
        <p:xfrm>
          <a:off x="7672388" y="4819650"/>
          <a:ext cx="669925" cy="420688"/>
        </p:xfrm>
        <a:graphic>
          <a:graphicData uri="http://schemas.openxmlformats.org/presentationml/2006/ole">
            <mc:AlternateContent xmlns:mc="http://schemas.openxmlformats.org/markup-compatibility/2006">
              <mc:Choice xmlns:v="urn:schemas-microsoft-com:vml" Requires="v">
                <p:oleObj spid="_x0000_s90225" name="Equation" r:id="rId11" imgW="368300" imgH="228600" progId="Equation.DSMT4">
                  <p:embed/>
                </p:oleObj>
              </mc:Choice>
              <mc:Fallback>
                <p:oleObj name="Equation" r:id="rId11" imgW="368300" imgH="228600" progId="Equation.DSMT4">
                  <p:embed/>
                  <p:pic>
                    <p:nvPicPr>
                      <p:cNvPr id="0" name="对象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2388" y="4819650"/>
                        <a:ext cx="6699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8" name="对象 33"/>
          <p:cNvGraphicFramePr>
            <a:graphicFrameLocks noChangeAspect="1"/>
          </p:cNvGraphicFramePr>
          <p:nvPr/>
        </p:nvGraphicFramePr>
        <p:xfrm>
          <a:off x="4583113" y="5241925"/>
          <a:ext cx="2387600" cy="590550"/>
        </p:xfrm>
        <a:graphic>
          <a:graphicData uri="http://schemas.openxmlformats.org/presentationml/2006/ole">
            <mc:AlternateContent xmlns:mc="http://schemas.openxmlformats.org/markup-compatibility/2006">
              <mc:Choice xmlns:v="urn:schemas-microsoft-com:vml" Requires="v">
                <p:oleObj spid="_x0000_s90226" name="Equation" r:id="rId13" imgW="1143000" imgH="279400" progId="Equation.DSMT4">
                  <p:embed/>
                </p:oleObj>
              </mc:Choice>
              <mc:Fallback>
                <p:oleObj name="Equation" r:id="rId13" imgW="1143000" imgH="279400" progId="Equation.DSMT4">
                  <p:embed/>
                  <p:pic>
                    <p:nvPicPr>
                      <p:cNvPr id="0" name="对象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3113" y="5241925"/>
                        <a:ext cx="2387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29" name="对象 43"/>
          <p:cNvGraphicFramePr>
            <a:graphicFrameLocks noChangeAspect="1"/>
          </p:cNvGraphicFramePr>
          <p:nvPr/>
        </p:nvGraphicFramePr>
        <p:xfrm>
          <a:off x="2762251" y="5713414"/>
          <a:ext cx="900113" cy="490537"/>
        </p:xfrm>
        <a:graphic>
          <a:graphicData uri="http://schemas.openxmlformats.org/presentationml/2006/ole">
            <mc:AlternateContent xmlns:mc="http://schemas.openxmlformats.org/markup-compatibility/2006">
              <mc:Choice xmlns:v="urn:schemas-microsoft-com:vml" Requires="v">
                <p:oleObj spid="_x0000_s90227" name="Equation" r:id="rId15" imgW="419100" imgH="228600" progId="Equation.DSMT4">
                  <p:embed/>
                </p:oleObj>
              </mc:Choice>
              <mc:Fallback>
                <p:oleObj name="Equation" r:id="rId15" imgW="419100" imgH="228600" progId="Equation.DSMT4">
                  <p:embed/>
                  <p:pic>
                    <p:nvPicPr>
                      <p:cNvPr id="0" name="对象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62251" y="5713414"/>
                        <a:ext cx="900113"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30" name="矩形 46"/>
          <p:cNvSpPr>
            <a:spLocks noChangeArrowheads="1"/>
          </p:cNvSpPr>
          <p:nvPr/>
        </p:nvSpPr>
        <p:spPr bwMode="auto">
          <a:xfrm>
            <a:off x="1774825" y="5743576"/>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则决策</a:t>
            </a:r>
            <a:endParaRPr lang="zh-CN" altLang="en-US" sz="2200">
              <a:latin typeface="楷体_GB2312" pitchFamily="49" charset="-122"/>
              <a:ea typeface="楷体_GB2312" pitchFamily="49" charset="-122"/>
            </a:endParaRPr>
          </a:p>
        </p:txBody>
      </p:sp>
      <p:pic>
        <p:nvPicPr>
          <p:cNvPr id="90131" name="图片 1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056064" y="936626"/>
            <a:ext cx="2695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92163" name="Rectangle 3"/>
          <p:cNvSpPr>
            <a:spLocks noChangeArrowheads="1"/>
          </p:cNvSpPr>
          <p:nvPr/>
        </p:nvSpPr>
        <p:spPr bwMode="auto">
          <a:xfrm>
            <a:off x="1774826" y="1020118"/>
            <a:ext cx="2069797" cy="461665"/>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第一种情况：</a:t>
            </a:r>
            <a:r>
              <a:rPr lang="zh-CN" altLang="en-US" sz="1200">
                <a:latin typeface="Times New Roman" panose="02020603050405020304" pitchFamily="18" charset="0"/>
                <a:ea typeface="楷体_GB2312" pitchFamily="49" charset="-122"/>
                <a:cs typeface="Times New Roman" panose="02020603050405020304" pitchFamily="18" charset="0"/>
              </a:rPr>
              <a:t> </a:t>
            </a:r>
            <a:endParaRPr lang="zh-CN" altLang="en-US">
              <a:ea typeface="楷体_GB2312" pitchFamily="49" charset="-122"/>
              <a:cs typeface="Times New Roman" panose="02020603050405020304" pitchFamily="18" charset="0"/>
            </a:endParaRPr>
          </a:p>
        </p:txBody>
      </p:sp>
      <p:sp>
        <p:nvSpPr>
          <p:cNvPr id="92164" name="矩形 10"/>
          <p:cNvSpPr>
            <a:spLocks noChangeArrowheads="1"/>
          </p:cNvSpPr>
          <p:nvPr/>
        </p:nvSpPr>
        <p:spPr bwMode="auto">
          <a:xfrm>
            <a:off x="1724025" y="1614488"/>
            <a:ext cx="86931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对第一种情况，判别函数可进一步简化：</a:t>
            </a:r>
            <a:endParaRPr lang="zh-CN" altLang="en-US" sz="2200">
              <a:latin typeface="楷体_GB2312" pitchFamily="49" charset="-122"/>
              <a:ea typeface="楷体_GB2312" pitchFamily="49" charset="-122"/>
            </a:endParaRPr>
          </a:p>
        </p:txBody>
      </p:sp>
      <p:graphicFrame>
        <p:nvGraphicFramePr>
          <p:cNvPr id="92165" name="Object 4"/>
          <p:cNvGraphicFramePr>
            <a:graphicFrameLocks noChangeAspect="1"/>
          </p:cNvGraphicFramePr>
          <p:nvPr/>
        </p:nvGraphicFramePr>
        <p:xfrm>
          <a:off x="3990975" y="2373314"/>
          <a:ext cx="3816350" cy="746125"/>
        </p:xfrm>
        <a:graphic>
          <a:graphicData uri="http://schemas.openxmlformats.org/presentationml/2006/ole">
            <mc:AlternateContent xmlns:mc="http://schemas.openxmlformats.org/markup-compatibility/2006">
              <mc:Choice xmlns:v="urn:schemas-microsoft-com:vml" Requires="v">
                <p:oleObj spid="_x0000_s92245" name="Equation" r:id="rId1" imgW="2146300" imgH="419100" progId="Equation.DSMT4">
                  <p:embed/>
                </p:oleObj>
              </mc:Choice>
              <mc:Fallback>
                <p:oleObj name="Equation" r:id="rId1" imgW="2146300" imgH="4191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975" y="2373314"/>
                        <a:ext cx="38163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sp>
        <p:nvSpPr>
          <p:cNvPr id="92166" name="矩形 31"/>
          <p:cNvSpPr>
            <a:spLocks noChangeArrowheads="1"/>
          </p:cNvSpPr>
          <p:nvPr/>
        </p:nvSpPr>
        <p:spPr bwMode="auto">
          <a:xfrm>
            <a:off x="1724025" y="3108325"/>
            <a:ext cx="8693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为</a:t>
            </a:r>
            <a:r>
              <a:rPr lang="en-US" altLang="zh-CN" sz="2200">
                <a:latin typeface="楷体_GB2312" pitchFamily="49" charset="-122"/>
                <a:ea typeface="楷体_GB2312" pitchFamily="49" charset="-122"/>
              </a:rPr>
              <a:t>x</a:t>
            </a:r>
            <a:r>
              <a:rPr lang="zh-CN" altLang="en-US" sz="2200">
                <a:latin typeface="楷体_GB2312" pitchFamily="49" charset="-122"/>
                <a:ea typeface="楷体_GB2312" pitchFamily="49" charset="-122"/>
              </a:rPr>
              <a:t>的二次函数，      与</a:t>
            </a:r>
            <a:r>
              <a:rPr lang="en-US" altLang="zh-CN" sz="2200">
                <a:latin typeface="楷体_GB2312" pitchFamily="49" charset="-122"/>
                <a:ea typeface="楷体_GB2312" pitchFamily="49" charset="-122"/>
              </a:rPr>
              <a:t>i</a:t>
            </a:r>
            <a:r>
              <a:rPr lang="zh-CN" altLang="en-US" sz="2200">
                <a:latin typeface="楷体_GB2312" pitchFamily="49" charset="-122"/>
                <a:ea typeface="楷体_GB2312" pitchFamily="49" charset="-122"/>
              </a:rPr>
              <a:t>无关，故也可以省略，则判别函数为</a:t>
            </a:r>
            <a:endParaRPr lang="zh-CN" altLang="en-US" sz="2200">
              <a:latin typeface="楷体_GB2312" pitchFamily="49" charset="-122"/>
              <a:ea typeface="楷体_GB2312" pitchFamily="49" charset="-122"/>
            </a:endParaRPr>
          </a:p>
        </p:txBody>
      </p:sp>
      <p:sp>
        <p:nvSpPr>
          <p:cNvPr id="92167" name="Rectangle 4"/>
          <p:cNvSpPr>
            <a:spLocks noChangeArrowheads="1"/>
          </p:cNvSpPr>
          <p:nvPr/>
        </p:nvSpPr>
        <p:spPr bwMode="auto">
          <a:xfrm>
            <a:off x="1524001" y="-21544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graphicFrame>
        <p:nvGraphicFramePr>
          <p:cNvPr id="92168" name="对象 26"/>
          <p:cNvGraphicFramePr>
            <a:graphicFrameLocks noChangeAspect="1"/>
          </p:cNvGraphicFramePr>
          <p:nvPr/>
        </p:nvGraphicFramePr>
        <p:xfrm>
          <a:off x="3787775" y="3051970"/>
          <a:ext cx="635000" cy="490537"/>
        </p:xfrm>
        <a:graphic>
          <a:graphicData uri="http://schemas.openxmlformats.org/presentationml/2006/ole">
            <mc:AlternateContent xmlns:mc="http://schemas.openxmlformats.org/markup-compatibility/2006">
              <mc:Choice xmlns:v="urn:schemas-microsoft-com:vml" Requires="v">
                <p:oleObj spid="_x0000_s92246" name="Equation" r:id="rId3" imgW="266700" imgH="203200" progId="Equation.DSMT4">
                  <p:embed/>
                </p:oleObj>
              </mc:Choice>
              <mc:Fallback>
                <p:oleObj name="Equation" r:id="rId3" imgW="266700" imgH="203200" progId="Equation.DSMT4">
                  <p:embed/>
                  <p:pic>
                    <p:nvPicPr>
                      <p:cNvPr id="0" name="对象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775" y="3051970"/>
                        <a:ext cx="6350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9" name="Object 6"/>
          <p:cNvGraphicFramePr>
            <a:graphicFrameLocks noChangeAspect="1"/>
          </p:cNvGraphicFramePr>
          <p:nvPr/>
        </p:nvGraphicFramePr>
        <p:xfrm>
          <a:off x="3378200" y="3486151"/>
          <a:ext cx="5435600" cy="663575"/>
        </p:xfrm>
        <a:graphic>
          <a:graphicData uri="http://schemas.openxmlformats.org/presentationml/2006/ole">
            <mc:AlternateContent xmlns:mc="http://schemas.openxmlformats.org/markup-compatibility/2006">
              <mc:Choice xmlns:v="urn:schemas-microsoft-com:vml" Requires="v">
                <p:oleObj spid="_x0000_s92247" name="Equation" r:id="rId5" imgW="3200400" imgH="393700" progId="Equation.DSMT4">
                  <p:embed/>
                </p:oleObj>
              </mc:Choice>
              <mc:Fallback>
                <p:oleObj name="Equation" r:id="rId5" imgW="3200400" imgH="3937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8200" y="3486151"/>
                        <a:ext cx="54356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oleObj>
              </mc:Fallback>
            </mc:AlternateContent>
          </a:graphicData>
        </a:graphic>
      </p:graphicFrame>
      <p:pic>
        <p:nvPicPr>
          <p:cNvPr id="92170" name="图片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56064" y="936626"/>
            <a:ext cx="2695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1" name="矩形 39"/>
          <p:cNvSpPr>
            <a:spLocks noChangeArrowheads="1"/>
          </p:cNvSpPr>
          <p:nvPr/>
        </p:nvSpPr>
        <p:spPr bwMode="auto">
          <a:xfrm>
            <a:off x="1774825" y="4178300"/>
            <a:ext cx="8693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dirty="0">
                <a:latin typeface="楷体_GB2312" pitchFamily="49" charset="-122"/>
                <a:ea typeface="楷体_GB2312" pitchFamily="49" charset="-122"/>
              </a:rPr>
              <a:t>若类别     和      相邻，则相应的决策面为</a:t>
            </a:r>
            <a:endParaRPr lang="zh-CN" altLang="en-US" sz="2200" dirty="0">
              <a:latin typeface="楷体_GB2312" pitchFamily="49" charset="-122"/>
              <a:ea typeface="楷体_GB2312" pitchFamily="49" charset="-122"/>
            </a:endParaRPr>
          </a:p>
        </p:txBody>
      </p:sp>
      <p:sp>
        <p:nvSpPr>
          <p:cNvPr id="22" name="矩形 21"/>
          <p:cNvSpPr>
            <a:spLocks noRot="1" noChangeAspect="1" noMove="1" noResize="1" noEditPoints="1" noAdjustHandles="1" noChangeArrowheads="1" noChangeShapeType="1" noTextEdit="1"/>
          </p:cNvSpPr>
          <p:nvPr/>
        </p:nvSpPr>
        <p:spPr>
          <a:xfrm>
            <a:off x="2654557" y="4121674"/>
            <a:ext cx="592470" cy="461665"/>
          </a:xfrm>
          <a:prstGeom prst="rect">
            <a:avLst/>
          </a:prstGeom>
          <a:blipFill>
            <a:blip r:embed="rId8"/>
            <a:stretch>
              <a:fillRect b="-3947"/>
            </a:stretch>
          </a:blipFill>
        </p:spPr>
        <p:txBody>
          <a:bodyPr/>
          <a:lstStyle/>
          <a:p>
            <a:pPr>
              <a:defRPr/>
            </a:pPr>
            <a:r>
              <a:rPr lang="zh-CN" altLang="en-US">
                <a:noFill/>
              </a:rPr>
              <a:t> </a:t>
            </a:r>
            <a:endParaRPr lang="zh-CN" altLang="en-US">
              <a:noFill/>
            </a:endParaRPr>
          </a:p>
        </p:txBody>
      </p:sp>
      <p:sp>
        <p:nvSpPr>
          <p:cNvPr id="23" name="矩形 22"/>
          <p:cNvSpPr>
            <a:spLocks noRot="1" noChangeAspect="1" noMove="1" noResize="1" noEditPoints="1" noAdjustHandles="1" noChangeArrowheads="1" noChangeShapeType="1" noTextEdit="1"/>
          </p:cNvSpPr>
          <p:nvPr/>
        </p:nvSpPr>
        <p:spPr>
          <a:xfrm>
            <a:off x="3456024" y="4132705"/>
            <a:ext cx="592342" cy="491417"/>
          </a:xfrm>
          <a:prstGeom prst="rect">
            <a:avLst/>
          </a:prstGeom>
          <a:blipFill>
            <a:blip r:embed="rId9"/>
            <a:stretch>
              <a:fillRect b="-9877"/>
            </a:stretch>
          </a:blipFill>
        </p:spPr>
        <p:txBody>
          <a:bodyPr/>
          <a:lstStyle/>
          <a:p>
            <a:pPr>
              <a:defRPr/>
            </a:pPr>
            <a:r>
              <a:rPr lang="zh-CN" altLang="en-US">
                <a:noFill/>
              </a:rPr>
              <a:t> </a:t>
            </a:r>
            <a:endParaRPr lang="zh-CN" altLang="en-US">
              <a:noFill/>
            </a:endParaRPr>
          </a:p>
        </p:txBody>
      </p:sp>
      <p:graphicFrame>
        <p:nvGraphicFramePr>
          <p:cNvPr id="92174" name="Object 7"/>
          <p:cNvGraphicFramePr>
            <a:graphicFrameLocks noChangeAspect="1"/>
          </p:cNvGraphicFramePr>
          <p:nvPr/>
        </p:nvGraphicFramePr>
        <p:xfrm>
          <a:off x="3787775" y="4760913"/>
          <a:ext cx="3676650" cy="450850"/>
        </p:xfrm>
        <a:graphic>
          <a:graphicData uri="http://schemas.openxmlformats.org/presentationml/2006/ole">
            <mc:AlternateContent xmlns:mc="http://schemas.openxmlformats.org/markup-compatibility/2006">
              <mc:Choice xmlns:v="urn:schemas-microsoft-com:vml" Requires="v">
                <p:oleObj spid="_x0000_s92248" name="Equation" r:id="rId10" imgW="1841500" imgH="254000" progId="Equation.DSMT4">
                  <p:embed/>
                </p:oleObj>
              </mc:Choice>
              <mc:Fallback>
                <p:oleObj name="Equation" r:id="rId10" imgW="1841500" imgH="2540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7775" y="4760913"/>
                        <a:ext cx="3676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oleObj>
              </mc:Fallback>
            </mc:AlternateContent>
          </a:graphicData>
        </a:graphic>
      </p:graphicFrame>
      <p:sp>
        <p:nvSpPr>
          <p:cNvPr id="92175" name="矩形 45"/>
          <p:cNvSpPr>
            <a:spLocks noChangeArrowheads="1"/>
          </p:cNvSpPr>
          <p:nvPr/>
        </p:nvSpPr>
        <p:spPr bwMode="auto">
          <a:xfrm>
            <a:off x="1825625" y="5632450"/>
            <a:ext cx="914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其中</a:t>
            </a:r>
            <a:endParaRPr lang="zh-CN" altLang="en-US" sz="2200">
              <a:latin typeface="楷体_GB2312" pitchFamily="49" charset="-122"/>
              <a:ea typeface="楷体_GB2312" pitchFamily="49" charset="-122"/>
            </a:endParaRPr>
          </a:p>
        </p:txBody>
      </p:sp>
      <p:graphicFrame>
        <p:nvGraphicFramePr>
          <p:cNvPr id="92176" name="对象 11"/>
          <p:cNvGraphicFramePr>
            <a:graphicFrameLocks noChangeAspect="1"/>
          </p:cNvGraphicFramePr>
          <p:nvPr/>
        </p:nvGraphicFramePr>
        <p:xfrm>
          <a:off x="2676526" y="5360988"/>
          <a:ext cx="1382713" cy="476250"/>
        </p:xfrm>
        <a:graphic>
          <a:graphicData uri="http://schemas.openxmlformats.org/presentationml/2006/ole">
            <mc:AlternateContent xmlns:mc="http://schemas.openxmlformats.org/markup-compatibility/2006">
              <mc:Choice xmlns:v="urn:schemas-microsoft-com:vml" Requires="v">
                <p:oleObj spid="_x0000_s92249" name="Equation" r:id="rId12" imgW="711200" imgH="241300" progId="Equation.DSMT4">
                  <p:embed/>
                </p:oleObj>
              </mc:Choice>
              <mc:Fallback>
                <p:oleObj name="Equation" r:id="rId12" imgW="711200" imgH="241300" progId="Equation.DSMT4">
                  <p:embed/>
                  <p:pic>
                    <p:nvPicPr>
                      <p:cNvPr id="0" name="对象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6526" y="5360988"/>
                        <a:ext cx="13827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77" name="对象 16"/>
          <p:cNvGraphicFramePr>
            <a:graphicFrameLocks noChangeAspect="1"/>
          </p:cNvGraphicFramePr>
          <p:nvPr/>
        </p:nvGraphicFramePr>
        <p:xfrm>
          <a:off x="2654300" y="5910264"/>
          <a:ext cx="4452938" cy="727075"/>
        </p:xfrm>
        <a:graphic>
          <a:graphicData uri="http://schemas.openxmlformats.org/presentationml/2006/ole">
            <mc:AlternateContent xmlns:mc="http://schemas.openxmlformats.org/markup-compatibility/2006">
              <mc:Choice xmlns:v="urn:schemas-microsoft-com:vml" Requires="v">
                <p:oleObj spid="_x0000_s92250" name="Equation" r:id="rId14" imgW="2895600" imgH="469900" progId="Equation.DSMT4">
                  <p:embed/>
                </p:oleObj>
              </mc:Choice>
              <mc:Fallback>
                <p:oleObj name="Equation" r:id="rId14" imgW="2895600" imgH="469900" progId="Equation.DSMT4">
                  <p:embed/>
                  <p:pic>
                    <p:nvPicPr>
                      <p:cNvPr id="0" name="对象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54300" y="5910264"/>
                        <a:ext cx="445293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2178" name="图片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67613" y="4275138"/>
            <a:ext cx="2959100"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985"/>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3"/>
          <p:cNvPicPr>
            <a:picLocks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a:xfrm>
            <a:off x="6469064" y="2201863"/>
            <a:ext cx="4319587" cy="26860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1" name="Rectangle 4"/>
          <p:cNvSpPr>
            <a:spLocks noChangeArrowheads="1"/>
          </p:cNvSpPr>
          <p:nvPr/>
        </p:nvSpPr>
        <p:spPr bwMode="auto">
          <a:xfrm>
            <a:off x="1847851" y="692151"/>
            <a:ext cx="824071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en-US" altLang="zh-CN" sz="2800">
              <a:latin typeface="楷体_GB2312" pitchFamily="49" charset="-122"/>
              <a:ea typeface="楷体_GB2312" pitchFamily="49" charset="-122"/>
            </a:endParaRPr>
          </a:p>
        </p:txBody>
      </p:sp>
      <p:sp>
        <p:nvSpPr>
          <p:cNvPr id="94212" name="Text Box 10"/>
          <p:cNvSpPr txBox="1">
            <a:spLocks noChangeArrowheads="1"/>
          </p:cNvSpPr>
          <p:nvPr/>
        </p:nvSpPr>
        <p:spPr bwMode="auto">
          <a:xfrm>
            <a:off x="7910513" y="5299075"/>
            <a:ext cx="1720850" cy="427038"/>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a:latin typeface="楷体_GB2312" pitchFamily="49" charset="-122"/>
                <a:ea typeface="楷体_GB2312" pitchFamily="49" charset="-122"/>
              </a:rPr>
              <a:t>图 一维情况</a:t>
            </a:r>
            <a:endParaRPr lang="zh-CN" altLang="en-US" sz="2200">
              <a:latin typeface="楷体_GB2312" pitchFamily="49" charset="-122"/>
              <a:ea typeface="楷体_GB2312" pitchFamily="49" charset="-122"/>
            </a:endParaRPr>
          </a:p>
        </p:txBody>
      </p:sp>
      <p:grpSp>
        <p:nvGrpSpPr>
          <p:cNvPr id="94213" name="Group 12"/>
          <p:cNvGrpSpPr/>
          <p:nvPr/>
        </p:nvGrpSpPr>
        <p:grpSpPr bwMode="auto">
          <a:xfrm>
            <a:off x="1774825" y="2852739"/>
            <a:ext cx="4694238" cy="2638425"/>
            <a:chOff x="158" y="1491"/>
            <a:chExt cx="2957" cy="1662"/>
          </a:xfrm>
        </p:grpSpPr>
        <p:graphicFrame>
          <p:nvGraphicFramePr>
            <p:cNvPr id="94217" name="Object 6"/>
            <p:cNvGraphicFramePr>
              <a:graphicFrameLocks noChangeAspect="1"/>
            </p:cNvGraphicFramePr>
            <p:nvPr/>
          </p:nvGraphicFramePr>
          <p:xfrm>
            <a:off x="982" y="1493"/>
            <a:ext cx="1134" cy="270"/>
          </p:xfrm>
          <a:graphic>
            <a:graphicData uri="http://schemas.openxmlformats.org/presentationml/2006/ole">
              <mc:AlternateContent xmlns:mc="http://schemas.openxmlformats.org/markup-compatibility/2006">
                <mc:Choice xmlns:v="urn:schemas-microsoft-com:vml" Requires="v">
                  <p:oleObj spid="_x0000_s94226" name="Equation" r:id="rId2" imgW="901065" imgH="241300" progId="Equation.DSMT4">
                    <p:embed/>
                  </p:oleObj>
                </mc:Choice>
                <mc:Fallback>
                  <p:oleObj name="Equation" r:id="rId2" imgW="901065" imgH="241300" progId="Equation.DSMT4">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 y="1493"/>
                          <a:ext cx="1134" cy="27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421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2387"/>
              <a:ext cx="2820" cy="76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9" name="Text Box 9"/>
            <p:cNvSpPr txBox="1">
              <a:spLocks noChangeArrowheads="1"/>
            </p:cNvSpPr>
            <p:nvPr/>
          </p:nvSpPr>
          <p:spPr bwMode="auto">
            <a:xfrm>
              <a:off x="204" y="1979"/>
              <a:ext cx="470" cy="269"/>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b="1">
                  <a:latin typeface="楷体_GB2312" pitchFamily="49" charset="-122"/>
                  <a:ea typeface="楷体_GB2312" pitchFamily="49" charset="-122"/>
                </a:rPr>
                <a:t>其中</a:t>
              </a:r>
              <a:endParaRPr lang="zh-CN" altLang="en-US" sz="2200" b="1">
                <a:latin typeface="楷体_GB2312" pitchFamily="49" charset="-122"/>
                <a:ea typeface="楷体_GB2312" pitchFamily="49" charset="-122"/>
              </a:endParaRPr>
            </a:p>
          </p:txBody>
        </p:sp>
        <p:sp>
          <p:nvSpPr>
            <p:cNvPr id="94220" name="Text Box 11"/>
            <p:cNvSpPr txBox="1">
              <a:spLocks noChangeArrowheads="1"/>
            </p:cNvSpPr>
            <p:nvPr/>
          </p:nvSpPr>
          <p:spPr bwMode="auto">
            <a:xfrm>
              <a:off x="158" y="1491"/>
              <a:ext cx="824" cy="269"/>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b="1">
                  <a:latin typeface="楷体_GB2312" pitchFamily="49" charset="-122"/>
                  <a:ea typeface="楷体_GB2312" pitchFamily="49" charset="-122"/>
                </a:rPr>
                <a:t>决策面：</a:t>
              </a:r>
              <a:endParaRPr lang="zh-CN" altLang="en-US" sz="2200" b="1">
                <a:latin typeface="楷体_GB2312" pitchFamily="49" charset="-122"/>
                <a:ea typeface="楷体_GB2312" pitchFamily="49" charset="-122"/>
              </a:endParaRPr>
            </a:p>
          </p:txBody>
        </p:sp>
      </p:grpSp>
      <p:sp>
        <p:nvSpPr>
          <p:cNvPr id="94214" name="Rectangle 3"/>
          <p:cNvSpPr>
            <a:spLocks noChangeArrowheads="1"/>
          </p:cNvSpPr>
          <p:nvPr/>
        </p:nvSpPr>
        <p:spPr bwMode="auto">
          <a:xfrm>
            <a:off x="1774825" y="1616076"/>
            <a:ext cx="5570538" cy="461963"/>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两类问题，</a:t>
            </a:r>
            <a:r>
              <a:rPr lang="en-US" altLang="zh-CN" sz="2400" b="1">
                <a:latin typeface="Times New Roman" panose="02020603050405020304" pitchFamily="18" charset="0"/>
                <a:ea typeface="楷体_GB2312" pitchFamily="49" charset="-122"/>
                <a:cs typeface="Times New Roman" panose="02020603050405020304" pitchFamily="18" charset="0"/>
              </a:rPr>
              <a:t>1</a:t>
            </a:r>
            <a:r>
              <a:rPr lang="zh-CN" altLang="en-US" sz="2400" b="1">
                <a:latin typeface="Times New Roman" panose="02020603050405020304" pitchFamily="18" charset="0"/>
                <a:ea typeface="楷体_GB2312" pitchFamily="49" charset="-122"/>
                <a:cs typeface="Times New Roman" panose="02020603050405020304" pitchFamily="18" charset="0"/>
              </a:rPr>
              <a:t>维特征，先验概率不同时：</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94215"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94216" name="Rectangle 3"/>
          <p:cNvSpPr>
            <a:spLocks noChangeArrowheads="1"/>
          </p:cNvSpPr>
          <p:nvPr/>
        </p:nvSpPr>
        <p:spPr bwMode="auto">
          <a:xfrm>
            <a:off x="1774826" y="1020118"/>
            <a:ext cx="2069797" cy="461665"/>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第一种情况：</a:t>
            </a:r>
            <a:r>
              <a:rPr lang="zh-CN" altLang="en-US" sz="1200">
                <a:latin typeface="Times New Roman" panose="02020603050405020304" pitchFamily="18" charset="0"/>
                <a:ea typeface="楷体_GB2312" pitchFamily="49" charset="-122"/>
                <a:cs typeface="Times New Roman" panose="02020603050405020304" pitchFamily="18" charset="0"/>
              </a:rPr>
              <a:t> </a:t>
            </a:r>
            <a:endParaRPr lang="zh-CN" altLang="en-US">
              <a:ea typeface="楷体_GB2312" pitchFamily="49" charset="-122"/>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ChangeArrowheads="1"/>
          </p:cNvSpPr>
          <p:nvPr/>
        </p:nvSpPr>
        <p:spPr bwMode="auto">
          <a:xfrm>
            <a:off x="1847851" y="692151"/>
            <a:ext cx="824071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endParaRPr lang="en-US" altLang="zh-CN" sz="2800">
              <a:latin typeface="楷体_GB2312" pitchFamily="49" charset="-122"/>
              <a:ea typeface="楷体_GB2312" pitchFamily="49" charset="-122"/>
            </a:endParaRPr>
          </a:p>
        </p:txBody>
      </p:sp>
      <p:grpSp>
        <p:nvGrpSpPr>
          <p:cNvPr id="95235" name="Group 12"/>
          <p:cNvGrpSpPr/>
          <p:nvPr/>
        </p:nvGrpSpPr>
        <p:grpSpPr bwMode="auto">
          <a:xfrm>
            <a:off x="1774825" y="2852739"/>
            <a:ext cx="4694238" cy="2638425"/>
            <a:chOff x="158" y="1491"/>
            <a:chExt cx="2957" cy="1662"/>
          </a:xfrm>
        </p:grpSpPr>
        <p:graphicFrame>
          <p:nvGraphicFramePr>
            <p:cNvPr id="95242" name="Object 6"/>
            <p:cNvGraphicFramePr>
              <a:graphicFrameLocks noChangeAspect="1"/>
            </p:cNvGraphicFramePr>
            <p:nvPr/>
          </p:nvGraphicFramePr>
          <p:xfrm>
            <a:off x="982" y="1493"/>
            <a:ext cx="1134" cy="270"/>
          </p:xfrm>
          <a:graphic>
            <a:graphicData uri="http://schemas.openxmlformats.org/presentationml/2006/ole">
              <mc:AlternateContent xmlns:mc="http://schemas.openxmlformats.org/markup-compatibility/2006">
                <mc:Choice xmlns:v="urn:schemas-microsoft-com:vml" Requires="v">
                  <p:oleObj spid="_x0000_s95251" name="Equation" r:id="rId1" imgW="901065" imgH="241300" progId="Equation.DSMT4">
                    <p:embed/>
                  </p:oleObj>
                </mc:Choice>
                <mc:Fallback>
                  <p:oleObj name="Equation" r:id="rId1" imgW="901065" imgH="24130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 y="1493"/>
                          <a:ext cx="1134" cy="27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524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2387"/>
              <a:ext cx="2820" cy="766"/>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44" name="Text Box 9"/>
            <p:cNvSpPr txBox="1">
              <a:spLocks noChangeArrowheads="1"/>
            </p:cNvSpPr>
            <p:nvPr/>
          </p:nvSpPr>
          <p:spPr bwMode="auto">
            <a:xfrm>
              <a:off x="204" y="1979"/>
              <a:ext cx="470" cy="269"/>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b="1">
                  <a:latin typeface="楷体_GB2312" pitchFamily="49" charset="-122"/>
                  <a:ea typeface="楷体_GB2312" pitchFamily="49" charset="-122"/>
                </a:rPr>
                <a:t>其中</a:t>
              </a:r>
              <a:endParaRPr lang="zh-CN" altLang="en-US" sz="2200" b="1">
                <a:latin typeface="楷体_GB2312" pitchFamily="49" charset="-122"/>
                <a:ea typeface="楷体_GB2312" pitchFamily="49" charset="-122"/>
              </a:endParaRPr>
            </a:p>
          </p:txBody>
        </p:sp>
        <p:sp>
          <p:nvSpPr>
            <p:cNvPr id="95245" name="Text Box 11"/>
            <p:cNvSpPr txBox="1">
              <a:spLocks noChangeArrowheads="1"/>
            </p:cNvSpPr>
            <p:nvPr/>
          </p:nvSpPr>
          <p:spPr bwMode="auto">
            <a:xfrm>
              <a:off x="158" y="1491"/>
              <a:ext cx="824" cy="269"/>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b="1">
                  <a:latin typeface="楷体_GB2312" pitchFamily="49" charset="-122"/>
                  <a:ea typeface="楷体_GB2312" pitchFamily="49" charset="-122"/>
                </a:rPr>
                <a:t>决策面：</a:t>
              </a:r>
              <a:endParaRPr lang="zh-CN" altLang="en-US" sz="2200" b="1">
                <a:latin typeface="楷体_GB2312" pitchFamily="49" charset="-122"/>
                <a:ea typeface="楷体_GB2312" pitchFamily="49" charset="-122"/>
              </a:endParaRPr>
            </a:p>
          </p:txBody>
        </p:sp>
      </p:grpSp>
      <p:sp>
        <p:nvSpPr>
          <p:cNvPr id="95236" name="Rectangle 3"/>
          <p:cNvSpPr>
            <a:spLocks noChangeArrowheads="1"/>
          </p:cNvSpPr>
          <p:nvPr/>
        </p:nvSpPr>
        <p:spPr bwMode="auto">
          <a:xfrm>
            <a:off x="1774825" y="1616076"/>
            <a:ext cx="5570538" cy="461963"/>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latin typeface="Times New Roman" panose="02020603050405020304" pitchFamily="18" charset="0"/>
                <a:ea typeface="楷体_GB2312" pitchFamily="49" charset="-122"/>
                <a:cs typeface="Times New Roman" panose="02020603050405020304" pitchFamily="18" charset="0"/>
              </a:rPr>
              <a:t>两类问题，</a:t>
            </a:r>
            <a:r>
              <a:rPr lang="en-US" altLang="zh-CN" sz="2400" b="1" dirty="0">
                <a:latin typeface="Times New Roman" panose="02020603050405020304" pitchFamily="18" charset="0"/>
                <a:ea typeface="楷体_GB2312" pitchFamily="49" charset="-122"/>
                <a:cs typeface="Times New Roman" panose="02020603050405020304" pitchFamily="18" charset="0"/>
              </a:rPr>
              <a:t>1</a:t>
            </a:r>
            <a:r>
              <a:rPr lang="zh-CN" altLang="en-US" sz="2400" b="1" dirty="0">
                <a:latin typeface="Times New Roman" panose="02020603050405020304" pitchFamily="18" charset="0"/>
                <a:ea typeface="楷体_GB2312" pitchFamily="49" charset="-122"/>
                <a:cs typeface="Times New Roman" panose="02020603050405020304" pitchFamily="18" charset="0"/>
              </a:rPr>
              <a:t>维特征，先验概率相同时：</a:t>
            </a:r>
            <a:endParaRPr lang="zh-CN" altLang="en-US" sz="2400" b="1" dirty="0">
              <a:latin typeface="Times New Roman" panose="02020603050405020304" pitchFamily="18" charset="0"/>
              <a:ea typeface="楷体_GB2312" pitchFamily="49" charset="-122"/>
              <a:cs typeface="Times New Roman" panose="02020603050405020304" pitchFamily="18" charset="0"/>
            </a:endParaRPr>
          </a:p>
        </p:txBody>
      </p:sp>
      <p:sp>
        <p:nvSpPr>
          <p:cNvPr id="95237"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95238" name="Rectangle 3"/>
          <p:cNvSpPr>
            <a:spLocks noChangeArrowheads="1"/>
          </p:cNvSpPr>
          <p:nvPr/>
        </p:nvSpPr>
        <p:spPr bwMode="auto">
          <a:xfrm>
            <a:off x="1774826" y="1020118"/>
            <a:ext cx="2069797" cy="461665"/>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第一种情况：</a:t>
            </a:r>
            <a:r>
              <a:rPr lang="zh-CN" altLang="en-US" sz="1200">
                <a:latin typeface="Times New Roman" panose="02020603050405020304" pitchFamily="18" charset="0"/>
                <a:ea typeface="楷体_GB2312" pitchFamily="49" charset="-122"/>
                <a:cs typeface="Times New Roman" panose="02020603050405020304" pitchFamily="18" charset="0"/>
              </a:rPr>
              <a:t> </a:t>
            </a:r>
            <a:endParaRPr lang="zh-CN" altLang="en-US">
              <a:ea typeface="楷体_GB2312" pitchFamily="49" charset="-122"/>
              <a:cs typeface="Times New Roman" panose="02020603050405020304" pitchFamily="18" charset="0"/>
            </a:endParaRPr>
          </a:p>
        </p:txBody>
      </p:sp>
      <p:grpSp>
        <p:nvGrpSpPr>
          <p:cNvPr id="95239" name="Group 12"/>
          <p:cNvGrpSpPr/>
          <p:nvPr/>
        </p:nvGrpSpPr>
        <p:grpSpPr bwMode="auto">
          <a:xfrm>
            <a:off x="6527801" y="2425701"/>
            <a:ext cx="3997325" cy="3167063"/>
            <a:chOff x="2699" y="981"/>
            <a:chExt cx="2994" cy="1995"/>
          </a:xfrm>
        </p:grpSpPr>
        <p:pic>
          <p:nvPicPr>
            <p:cNvPr id="952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 y="981"/>
              <a:ext cx="2994" cy="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41" name="Text Box 11"/>
            <p:cNvSpPr txBox="1">
              <a:spLocks noChangeArrowheads="1"/>
            </p:cNvSpPr>
            <p:nvPr/>
          </p:nvSpPr>
          <p:spPr bwMode="auto">
            <a:xfrm>
              <a:off x="3833" y="2707"/>
              <a:ext cx="975" cy="269"/>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zh-CN" altLang="en-US" sz="2200">
                  <a:latin typeface="楷体_GB2312" pitchFamily="49" charset="-122"/>
                  <a:ea typeface="楷体_GB2312" pitchFamily="49" charset="-122"/>
                </a:rPr>
                <a:t>一维情况</a:t>
              </a:r>
              <a:endParaRPr lang="zh-CN" altLang="en-US" sz="2200">
                <a:latin typeface="楷体_GB2312" pitchFamily="49" charset="-122"/>
                <a:ea typeface="楷体_GB2312" pitchFamily="49" charset="-122"/>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2"/>
          <p:cNvSpPr>
            <a:spLocks noChangeArrowheads="1"/>
          </p:cNvSpPr>
          <p:nvPr/>
        </p:nvSpPr>
        <p:spPr bwMode="auto">
          <a:xfrm>
            <a:off x="1703389" y="780406"/>
            <a:ext cx="2069797" cy="461665"/>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第一种情况：</a:t>
            </a:r>
            <a:r>
              <a:rPr lang="zh-CN" altLang="en-US" sz="1200">
                <a:latin typeface="Times New Roman" panose="02020603050405020304" pitchFamily="18" charset="0"/>
                <a:ea typeface="楷体_GB2312" pitchFamily="49" charset="-122"/>
                <a:cs typeface="Times New Roman" panose="02020603050405020304" pitchFamily="18" charset="0"/>
              </a:rPr>
              <a:t> </a:t>
            </a:r>
            <a:endParaRPr lang="zh-CN" altLang="en-US">
              <a:ea typeface="楷体_GB2312" pitchFamily="49" charset="-122"/>
              <a:cs typeface="Times New Roman" panose="02020603050405020304" pitchFamily="18" charset="0"/>
            </a:endParaRPr>
          </a:p>
        </p:txBody>
      </p:sp>
      <p:graphicFrame>
        <p:nvGraphicFramePr>
          <p:cNvPr id="920591" name="Group 15"/>
          <p:cNvGraphicFramePr>
            <a:graphicFrameLocks noGrp="1"/>
          </p:cNvGraphicFramePr>
          <p:nvPr/>
        </p:nvGraphicFramePr>
        <p:xfrm>
          <a:off x="1703388" y="1"/>
          <a:ext cx="1377950" cy="633413"/>
        </p:xfrm>
        <a:graphic>
          <a:graphicData uri="http://schemas.openxmlformats.org/drawingml/2006/table">
            <a:tbl>
              <a:tblPr/>
              <a:tblGrid>
                <a:gridCol w="1377950"/>
              </a:tblGrid>
              <a:tr h="633413">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a:ln>
                            <a:noFill/>
                          </a:ln>
                          <a:solidFill>
                            <a:schemeClr val="tx1"/>
                          </a:solidFill>
                          <a:effectLst/>
                          <a:latin typeface="Arial" panose="020B0604020202020204" pitchFamily="34" charset="0"/>
                          <a:ea typeface="楷体_GB2312" pitchFamily="49" charset="-122"/>
                        </a:rPr>
                        <a:t>分析：</a:t>
                      </a:r>
                      <a:endParaRPr kumimoji="0" lang="zh-CN" altLang="en-US" sz="2400" b="1" i="0" u="none" strike="noStrike" cap="none" normalizeH="0" baseline="0">
                        <a:ln>
                          <a:noFill/>
                        </a:ln>
                        <a:solidFill>
                          <a:schemeClr val="tx1"/>
                        </a:solidFill>
                        <a:effectLst/>
                        <a:latin typeface="Arial" panose="020B0604020202020204" pitchFamily="34" charset="0"/>
                        <a:ea typeface="楷体_GB2312" pitchFamily="49" charset="-122"/>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96265" name="文本框 1"/>
          <p:cNvSpPr txBox="1">
            <a:spLocks noChangeArrowheads="1"/>
          </p:cNvSpPr>
          <p:nvPr/>
        </p:nvSpPr>
        <p:spPr bwMode="auto">
          <a:xfrm>
            <a:off x="1698625" y="1436688"/>
            <a:ext cx="1377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微软雅黑" panose="020B0503020204020204" pitchFamily="34" charset="-122"/>
                <a:ea typeface="微软雅黑" panose="020B0503020204020204" pitchFamily="34" charset="-122"/>
              </a:rPr>
              <a:t>结论：</a:t>
            </a:r>
            <a:endParaRPr lang="zh-CN" altLang="en-US" sz="2200">
              <a:latin typeface="微软雅黑" panose="020B0503020204020204" pitchFamily="34" charset="-122"/>
              <a:ea typeface="微软雅黑" panose="020B0503020204020204" pitchFamily="34" charset="-122"/>
            </a:endParaRPr>
          </a:p>
        </p:txBody>
      </p:sp>
      <p:sp>
        <p:nvSpPr>
          <p:cNvPr id="3" name="矩形 2"/>
          <p:cNvSpPr>
            <a:spLocks noRot="1" noChangeAspect="1" noMove="1" noResize="1" noEditPoints="1" noAdjustHandles="1" noChangeArrowheads="1" noChangeShapeType="1" noTextEdit="1"/>
          </p:cNvSpPr>
          <p:nvPr/>
        </p:nvSpPr>
        <p:spPr>
          <a:xfrm>
            <a:off x="2999657" y="2204865"/>
            <a:ext cx="6644191" cy="1408591"/>
          </a:xfrm>
          <a:prstGeom prst="rect">
            <a:avLst/>
          </a:prstGeom>
          <a:blipFill>
            <a:blip r:embed="rId1"/>
            <a:stretch>
              <a:fillRect/>
            </a:stretch>
          </a:blipFill>
        </p:spPr>
        <p:txBody>
          <a:bodyPr/>
          <a:lstStyle/>
          <a:p>
            <a:pPr>
              <a:defRPr/>
            </a:pPr>
            <a:r>
              <a:rPr lang="zh-CN" altLang="en-US">
                <a:noFill/>
              </a:rPr>
              <a:t> </a:t>
            </a:r>
            <a:endParaRPr lang="zh-CN" altLang="en-US">
              <a:noFill/>
            </a:endParaRPr>
          </a:p>
        </p:txBody>
      </p:sp>
      <p:sp>
        <p:nvSpPr>
          <p:cNvPr id="96267" name="Rectangle 12"/>
          <p:cNvSpPr>
            <a:spLocks noChangeArrowheads="1"/>
          </p:cNvSpPr>
          <p:nvPr/>
        </p:nvSpPr>
        <p:spPr bwMode="auto">
          <a:xfrm>
            <a:off x="1703388" y="3822701"/>
            <a:ext cx="2070100" cy="460375"/>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第二种情况：</a:t>
            </a:r>
            <a:r>
              <a:rPr lang="zh-CN" altLang="en-US" sz="1200">
                <a:latin typeface="Times New Roman" panose="02020603050405020304" pitchFamily="18" charset="0"/>
                <a:ea typeface="楷体_GB2312" pitchFamily="49" charset="-122"/>
                <a:cs typeface="Times New Roman" panose="02020603050405020304" pitchFamily="18" charset="0"/>
              </a:rPr>
              <a:t> </a:t>
            </a:r>
            <a:endParaRPr lang="zh-CN" altLang="en-US">
              <a:ea typeface="楷体_GB2312" pitchFamily="49" charset="-122"/>
              <a:cs typeface="Times New Roman" panose="02020603050405020304" pitchFamily="18" charset="0"/>
            </a:endParaRPr>
          </a:p>
        </p:txBody>
      </p:sp>
      <p:graphicFrame>
        <p:nvGraphicFramePr>
          <p:cNvPr id="96268" name="对象 9"/>
          <p:cNvGraphicFramePr>
            <a:graphicFrameLocks noChangeAspect="1"/>
          </p:cNvGraphicFramePr>
          <p:nvPr/>
        </p:nvGraphicFramePr>
        <p:xfrm>
          <a:off x="9880600" y="4470401"/>
          <a:ext cx="349250" cy="384175"/>
        </p:xfrm>
        <a:graphic>
          <a:graphicData uri="http://schemas.openxmlformats.org/presentationml/2006/ole">
            <mc:AlternateContent xmlns:mc="http://schemas.openxmlformats.org/markup-compatibility/2006">
              <mc:Choice xmlns:v="urn:schemas-microsoft-com:vml" Requires="v">
                <p:oleObj spid="_x0000_s96289" name="Equation" r:id="rId2" imgW="152400" imgH="165100" progId="Equation.DSMT4">
                  <p:embed/>
                </p:oleObj>
              </mc:Choice>
              <mc:Fallback>
                <p:oleObj name="Equation" r:id="rId2" imgW="152400" imgH="165100" progId="Equation.DSMT4">
                  <p:embed/>
                  <p:pic>
                    <p:nvPicPr>
                      <p:cNvPr id="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600" y="4470401"/>
                        <a:ext cx="3492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6269" name="对象 10"/>
          <p:cNvGraphicFramePr>
            <a:graphicFrameLocks noChangeAspect="1"/>
          </p:cNvGraphicFramePr>
          <p:nvPr/>
        </p:nvGraphicFramePr>
        <p:xfrm>
          <a:off x="7032625" y="4900613"/>
          <a:ext cx="762000" cy="400050"/>
        </p:xfrm>
        <a:graphic>
          <a:graphicData uri="http://schemas.openxmlformats.org/presentationml/2006/ole">
            <mc:AlternateContent xmlns:mc="http://schemas.openxmlformats.org/markup-compatibility/2006">
              <mc:Choice xmlns:v="urn:schemas-microsoft-com:vml" Requires="v">
                <p:oleObj spid="_x0000_s96290" name="Equation" r:id="rId4" imgW="431800" imgH="228600" progId="Equation.DSMT4">
                  <p:embed/>
                </p:oleObj>
              </mc:Choice>
              <mc:Fallback>
                <p:oleObj name="Equation" r:id="rId4" imgW="431800" imgH="228600" progId="Equation.DSMT4">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5" y="4900613"/>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70" name="Rectangle 14"/>
          <p:cNvSpPr>
            <a:spLocks noChangeArrowheads="1"/>
          </p:cNvSpPr>
          <p:nvPr/>
        </p:nvSpPr>
        <p:spPr bwMode="auto">
          <a:xfrm>
            <a:off x="1703389" y="4454525"/>
            <a:ext cx="8391525" cy="40005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0000CC"/>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该情况下，各类的协方差矩阵都相等，相当于各类样本集中于以该类均值</a:t>
            </a:r>
            <a:endParaRPr lang="zh-CN" altLang="en-US" sz="4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271" name="Rectangle 16"/>
          <p:cNvSpPr>
            <a:spLocks noChangeArrowheads="1"/>
          </p:cNvSpPr>
          <p:nvPr/>
        </p:nvSpPr>
        <p:spPr bwMode="auto">
          <a:xfrm>
            <a:off x="7802564" y="4854575"/>
            <a:ext cx="2568575" cy="40005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0000CC"/>
              </a:buClr>
              <a:buFont typeface="Wingdings" panose="05000000000000000000" pitchFamily="2" charset="2"/>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，判别函数可简化为 </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272" name="Rectangle 14"/>
          <p:cNvSpPr>
            <a:spLocks noChangeArrowheads="1"/>
          </p:cNvSpPr>
          <p:nvPr/>
        </p:nvSpPr>
        <p:spPr bwMode="auto">
          <a:xfrm>
            <a:off x="1703388" y="4854575"/>
            <a:ext cx="5314950" cy="40005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0000CC"/>
              </a:buClr>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点为中心的同样大小和形状的超椭球内。由于</a:t>
            </a:r>
            <a:endParaRPr lang="zh-CN" altLang="en-US" sz="4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273" name="Rectangle 18"/>
          <p:cNvSpPr>
            <a:spLocks noChangeArrowheads="1"/>
          </p:cNvSpPr>
          <p:nvPr/>
        </p:nvSpPr>
        <p:spPr bwMode="auto">
          <a:xfrm>
            <a:off x="3213100" y="5181264"/>
            <a:ext cx="11647488"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pic>
        <p:nvPicPr>
          <p:cNvPr id="96274"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22725" y="3813175"/>
            <a:ext cx="24384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5" name="图片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27350" y="5364163"/>
            <a:ext cx="63627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6" name="图片 1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94139" y="682626"/>
            <a:ext cx="26955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2"/>
          <p:cNvSpPr>
            <a:spLocks noChangeArrowheads="1"/>
          </p:cNvSpPr>
          <p:nvPr/>
        </p:nvSpPr>
        <p:spPr bwMode="auto">
          <a:xfrm>
            <a:off x="1703388" y="833438"/>
            <a:ext cx="2070100" cy="461962"/>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latin typeface="Times New Roman" panose="02020603050405020304" pitchFamily="18" charset="0"/>
                <a:ea typeface="楷体_GB2312" pitchFamily="49" charset="-122"/>
                <a:cs typeface="Times New Roman" panose="02020603050405020304" pitchFamily="18" charset="0"/>
              </a:rPr>
              <a:t>第二种情况：</a:t>
            </a:r>
            <a:r>
              <a:rPr lang="zh-CN" altLang="en-US" sz="1200">
                <a:latin typeface="Times New Roman" panose="02020603050405020304" pitchFamily="18" charset="0"/>
                <a:ea typeface="楷体_GB2312" pitchFamily="49" charset="-122"/>
                <a:cs typeface="Times New Roman" panose="02020603050405020304" pitchFamily="18" charset="0"/>
              </a:rPr>
              <a:t> </a:t>
            </a:r>
            <a:endParaRPr lang="zh-CN" altLang="en-US">
              <a:ea typeface="楷体_GB2312" pitchFamily="49" charset="-122"/>
              <a:cs typeface="Times New Roman" panose="02020603050405020304" pitchFamily="18" charset="0"/>
            </a:endParaRPr>
          </a:p>
        </p:txBody>
      </p:sp>
      <p:sp>
        <p:nvSpPr>
          <p:cNvPr id="97283"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97284" name="Rectangle 14"/>
          <p:cNvSpPr>
            <a:spLocks noChangeArrowheads="1"/>
          </p:cNvSpPr>
          <p:nvPr/>
        </p:nvSpPr>
        <p:spPr bwMode="auto">
          <a:xfrm>
            <a:off x="1774825" y="1620839"/>
            <a:ext cx="8407400" cy="70802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0000CC"/>
              </a:buClr>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判别函数是</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的线性函数，因此决策面是一个超平面。如果决策域毗邻，则决策面方程应满足                          ，即</a:t>
            </a:r>
            <a:endParaRPr lang="zh-CN" altLang="en-US" sz="480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97285" name="对象 4"/>
          <p:cNvGraphicFramePr>
            <a:graphicFrameLocks noChangeAspect="1"/>
          </p:cNvGraphicFramePr>
          <p:nvPr/>
        </p:nvGraphicFramePr>
        <p:xfrm>
          <a:off x="4271962" y="1936750"/>
          <a:ext cx="1824038" cy="419100"/>
        </p:xfrm>
        <a:graphic>
          <a:graphicData uri="http://schemas.openxmlformats.org/presentationml/2006/ole">
            <mc:AlternateContent xmlns:mc="http://schemas.openxmlformats.org/markup-compatibility/2006">
              <mc:Choice xmlns:v="urn:schemas-microsoft-com:vml" Requires="v">
                <p:oleObj spid="_x0000_s97311" name="Equation" r:id="rId1" imgW="1066800" imgH="241300" progId="Equation.DSMT4">
                  <p:embed/>
                </p:oleObj>
              </mc:Choice>
              <mc:Fallback>
                <p:oleObj name="Equation" r:id="rId1" imgW="1066800" imgH="241300" progId="Equation.DSMT4">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962" y="1936750"/>
                        <a:ext cx="182403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6" name="对象 6"/>
          <p:cNvGraphicFramePr>
            <a:graphicFrameLocks noChangeAspect="1"/>
          </p:cNvGraphicFramePr>
          <p:nvPr/>
        </p:nvGraphicFramePr>
        <p:xfrm>
          <a:off x="6743353" y="1958976"/>
          <a:ext cx="1512887" cy="411163"/>
        </p:xfrm>
        <a:graphic>
          <a:graphicData uri="http://schemas.openxmlformats.org/presentationml/2006/ole">
            <mc:AlternateContent xmlns:mc="http://schemas.openxmlformats.org/markup-compatibility/2006">
              <mc:Choice xmlns:v="urn:schemas-microsoft-com:vml" Requires="v">
                <p:oleObj spid="_x0000_s97312" name="Equation" r:id="rId3" imgW="901065" imgH="241300" progId="Equation.DSMT4">
                  <p:embed/>
                </p:oleObj>
              </mc:Choice>
              <mc:Fallback>
                <p:oleObj name="Equation" r:id="rId3" imgW="901065" imgH="24130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353" y="1958976"/>
                        <a:ext cx="15128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287" name="Rectangle 14"/>
          <p:cNvSpPr>
            <a:spLocks noChangeArrowheads="1"/>
          </p:cNvSpPr>
          <p:nvPr/>
        </p:nvSpPr>
        <p:spPr bwMode="auto">
          <a:xfrm>
            <a:off x="1990725" y="2617788"/>
            <a:ext cx="890588" cy="400050"/>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0000CC"/>
              </a:buClr>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其中</a:t>
            </a:r>
            <a:endParaRPr lang="zh-CN" altLang="en-US" sz="4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288" name="Rectangle 7"/>
          <p:cNvSpPr>
            <a:spLocks noChangeArrowheads="1"/>
          </p:cNvSpPr>
          <p:nvPr/>
        </p:nvSpPr>
        <p:spPr bwMode="auto">
          <a:xfrm>
            <a:off x="1524001" y="13157"/>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97289" name="Rectangle 8"/>
          <p:cNvSpPr>
            <a:spLocks noChangeArrowheads="1"/>
          </p:cNvSpPr>
          <p:nvPr/>
        </p:nvSpPr>
        <p:spPr bwMode="auto">
          <a:xfrm>
            <a:off x="1524001" y="48623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97290" name="Rectangle 9"/>
          <p:cNvSpPr>
            <a:spLocks noChangeArrowheads="1"/>
          </p:cNvSpPr>
          <p:nvPr/>
        </p:nvSpPr>
        <p:spPr bwMode="auto">
          <a:xfrm>
            <a:off x="1524001" y="959308"/>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pic>
        <p:nvPicPr>
          <p:cNvPr id="97291" name="图片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0100" y="2466975"/>
            <a:ext cx="3289300"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2" name="Rectangle 14"/>
          <p:cNvSpPr>
            <a:spLocks noChangeArrowheads="1"/>
          </p:cNvSpPr>
          <p:nvPr/>
        </p:nvSpPr>
        <p:spPr bwMode="auto">
          <a:xfrm>
            <a:off x="1947863" y="4437064"/>
            <a:ext cx="5099050" cy="132397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0000CC"/>
              </a:buClr>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决策面是一个超平面。</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Clr>
                <a:srgbClr val="0000CC"/>
              </a:buClr>
              <a:buFontTx/>
              <a:buNone/>
            </a:pP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Clr>
                <a:srgbClr val="0000CC"/>
              </a:buClr>
              <a:buFontTx/>
              <a:buNone/>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当各类先验概率相等，超平面通过     与    连线中点并与连线相交</a:t>
            </a:r>
            <a:endParaRPr lang="zh-CN" altLang="en-US" sz="48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7293"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97164" y="2497138"/>
            <a:ext cx="18002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4" name="图片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30400" y="2981325"/>
            <a:ext cx="52197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5" name="图片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10264" y="5068888"/>
            <a:ext cx="3143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6" name="图片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43676" y="5038726"/>
            <a:ext cx="3587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22725" y="798046"/>
            <a:ext cx="24384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1055440" y="1052514"/>
            <a:ext cx="10225135" cy="1800225"/>
          </a:xfrm>
          <a:prstGeom prst="rect">
            <a:avLst/>
          </a:prstGeom>
          <a:noFill/>
          <a:ln w="9525">
            <a:noFill/>
            <a:miter lim="800000"/>
          </a:ln>
          <a:effectLst/>
        </p:spPr>
        <p:txBody>
          <a:bodyPr/>
          <a:lstStyle/>
          <a:p>
            <a:pPr marL="342900" indent="-342900" eaLnBrk="1" fontAlgn="auto" hangingPunct="1">
              <a:spcBef>
                <a:spcPct val="20000"/>
              </a:spcBef>
              <a:spcAft>
                <a:spcPts val="0"/>
              </a:spcAft>
              <a:buClr>
                <a:schemeClr val="hlink"/>
              </a:buClr>
              <a:buSzPct val="60000"/>
              <a:buFont typeface="Wingdings" panose="05000000000000000000" pitchFamily="2" charset="2"/>
              <a:buChar char="l"/>
              <a:defRPr/>
            </a:pPr>
            <a:r>
              <a:rPr lang="zh-CN" altLang="en-US" sz="2400" dirty="0">
                <a:solidFill>
                  <a:schemeClr val="tx1">
                    <a:lumMod val="95000"/>
                    <a:lumOff val="5000"/>
                  </a:schemeClr>
                </a:solidFill>
              </a:rPr>
              <a:t>把样本</a:t>
            </a:r>
            <a:r>
              <a:rPr lang="en-US" altLang="zh-CN" sz="2400" b="1" dirty="0">
                <a:solidFill>
                  <a:schemeClr val="tx1">
                    <a:lumMod val="95000"/>
                    <a:lumOff val="5000"/>
                  </a:schemeClr>
                </a:solidFill>
              </a:rPr>
              <a:t>x</a:t>
            </a:r>
            <a:r>
              <a:rPr lang="zh-CN" altLang="en-US" sz="2400" b="1" dirty="0">
                <a:solidFill>
                  <a:schemeClr val="tx1">
                    <a:lumMod val="95000"/>
                    <a:lumOff val="5000"/>
                  </a:schemeClr>
                </a:solidFill>
              </a:rPr>
              <a:t>分到哪一类</a:t>
            </a:r>
            <a:r>
              <a:rPr lang="zh-CN" altLang="en-US" sz="2400" b="1" dirty="0">
                <a:solidFill>
                  <a:srgbClr val="FF0000"/>
                </a:solidFill>
              </a:rPr>
              <a:t>最合理</a:t>
            </a:r>
            <a:r>
              <a:rPr lang="zh-CN" altLang="en-US" sz="2400" b="1" dirty="0">
                <a:solidFill>
                  <a:schemeClr val="tx1">
                    <a:lumMod val="95000"/>
                    <a:lumOff val="5000"/>
                  </a:schemeClr>
                </a:solidFill>
              </a:rPr>
              <a:t>？解决该问题的</a:t>
            </a:r>
            <a:r>
              <a:rPr lang="zh-CN" altLang="en-US" sz="2400" dirty="0">
                <a:solidFill>
                  <a:schemeClr val="tx1">
                    <a:lumMod val="95000"/>
                    <a:lumOff val="5000"/>
                  </a:schemeClr>
                </a:solidFill>
              </a:rPr>
              <a:t>理论基础之一是</a:t>
            </a:r>
            <a:r>
              <a:rPr lang="zh-CN" altLang="en-US" sz="2400" dirty="0">
                <a:solidFill>
                  <a:srgbClr val="FF0000"/>
                </a:solidFill>
              </a:rPr>
              <a:t>统计决策理论</a:t>
            </a:r>
            <a:endParaRPr lang="zh-CN" altLang="en-US" sz="2400" b="1" dirty="0">
              <a:solidFill>
                <a:srgbClr val="FF0000"/>
              </a:solidFill>
            </a:endParaRPr>
          </a:p>
          <a:p>
            <a:pPr marL="342900" indent="-342900" eaLnBrk="1" fontAlgn="auto" hangingPunct="1">
              <a:spcBef>
                <a:spcPct val="20000"/>
              </a:spcBef>
              <a:spcAft>
                <a:spcPts val="0"/>
              </a:spcAft>
              <a:buClr>
                <a:schemeClr val="hlink"/>
              </a:buClr>
              <a:buSzPct val="60000"/>
              <a:buFont typeface="Wingdings" panose="05000000000000000000" pitchFamily="2" charset="2"/>
              <a:buChar char="l"/>
              <a:defRPr/>
            </a:pPr>
            <a:r>
              <a:rPr lang="zh-CN" altLang="en-US" sz="2400" dirty="0">
                <a:solidFill>
                  <a:srgbClr val="FF0000"/>
                </a:solidFill>
              </a:rPr>
              <a:t>决策</a:t>
            </a:r>
            <a:r>
              <a:rPr lang="zh-CN" altLang="en-US" sz="2400" dirty="0">
                <a:solidFill>
                  <a:schemeClr val="tx1">
                    <a:lumMod val="95000"/>
                    <a:lumOff val="5000"/>
                  </a:schemeClr>
                </a:solidFill>
              </a:rPr>
              <a:t>：是从样本空间</a:t>
            </a:r>
            <a:r>
              <a:rPr lang="en-US" altLang="zh-CN" sz="2400" dirty="0">
                <a:solidFill>
                  <a:schemeClr val="tx1">
                    <a:lumMod val="95000"/>
                    <a:lumOff val="5000"/>
                  </a:schemeClr>
                </a:solidFill>
              </a:rPr>
              <a:t>S</a:t>
            </a:r>
            <a:r>
              <a:rPr lang="zh-CN" altLang="en-US" sz="2400" dirty="0">
                <a:solidFill>
                  <a:schemeClr val="tx1">
                    <a:lumMod val="95000"/>
                    <a:lumOff val="5000"/>
                  </a:schemeClr>
                </a:solidFill>
              </a:rPr>
              <a:t>，到决策空间</a:t>
            </a:r>
            <a:r>
              <a:rPr lang="el-GR" altLang="zh-CN" sz="2400" dirty="0">
                <a:solidFill>
                  <a:schemeClr val="tx1">
                    <a:lumMod val="95000"/>
                    <a:lumOff val="5000"/>
                  </a:schemeClr>
                </a:solidFill>
                <a:latin typeface="+mn-ea"/>
                <a:cs typeface="Arial" panose="020B0604020202020204" pitchFamily="34" charset="0"/>
              </a:rPr>
              <a:t>Θ</a:t>
            </a:r>
            <a:r>
              <a:rPr lang="zh-CN" altLang="el-GR" sz="2400" dirty="0">
                <a:solidFill>
                  <a:schemeClr val="tx1">
                    <a:lumMod val="95000"/>
                    <a:lumOff val="5000"/>
                  </a:schemeClr>
                </a:solidFill>
              </a:rPr>
              <a:t>的一个</a:t>
            </a:r>
            <a:r>
              <a:rPr lang="zh-CN" altLang="el-GR" sz="2400" dirty="0">
                <a:solidFill>
                  <a:srgbClr val="FF0000"/>
                </a:solidFill>
              </a:rPr>
              <a:t>映射</a:t>
            </a:r>
            <a:r>
              <a:rPr lang="zh-CN" altLang="el-GR" sz="2400" dirty="0">
                <a:solidFill>
                  <a:schemeClr val="tx1">
                    <a:lumMod val="95000"/>
                    <a:lumOff val="5000"/>
                  </a:schemeClr>
                </a:solidFill>
              </a:rPr>
              <a:t>，表示为</a:t>
            </a:r>
            <a:r>
              <a:rPr lang="zh-CN" altLang="en-US" sz="2400" dirty="0">
                <a:solidFill>
                  <a:schemeClr val="tx1">
                    <a:lumMod val="95000"/>
                    <a:lumOff val="5000"/>
                  </a:schemeClr>
                </a:solidFill>
              </a:rPr>
              <a:t> </a:t>
            </a:r>
            <a:br>
              <a:rPr lang="zh-CN" altLang="en-US" sz="2400" dirty="0">
                <a:solidFill>
                  <a:schemeClr val="tx1">
                    <a:lumMod val="95000"/>
                    <a:lumOff val="5000"/>
                  </a:schemeClr>
                </a:solidFill>
              </a:rPr>
            </a:br>
            <a:r>
              <a:rPr lang="zh-CN" altLang="en-US" sz="2400" dirty="0">
                <a:solidFill>
                  <a:schemeClr val="tx1">
                    <a:lumMod val="95000"/>
                    <a:lumOff val="5000"/>
                  </a:schemeClr>
                </a:solidFill>
              </a:rPr>
              <a:t>            </a:t>
            </a:r>
            <a:r>
              <a:rPr lang="en-US" altLang="zh-CN" sz="2400" b="1" dirty="0">
                <a:solidFill>
                  <a:srgbClr val="FF0000"/>
                </a:solidFill>
              </a:rPr>
              <a:t>D</a:t>
            </a:r>
            <a:r>
              <a:rPr lang="en-US" altLang="zh-CN" sz="2400" b="1" dirty="0">
                <a:solidFill>
                  <a:schemeClr val="tx1">
                    <a:lumMod val="95000"/>
                    <a:lumOff val="5000"/>
                  </a:schemeClr>
                </a:solidFill>
              </a:rPr>
              <a:t>:  S  --&gt;  </a:t>
            </a:r>
            <a:r>
              <a:rPr lang="el-GR" altLang="zh-CN" sz="2400" b="1" dirty="0">
                <a:solidFill>
                  <a:schemeClr val="tx1">
                    <a:lumMod val="95000"/>
                    <a:lumOff val="5000"/>
                  </a:schemeClr>
                </a:solidFill>
                <a:latin typeface="+mn-ea"/>
                <a:cs typeface="Arial" panose="020B0604020202020204" pitchFamily="34" charset="0"/>
              </a:rPr>
              <a:t>Θ</a:t>
            </a:r>
            <a:endParaRPr lang="en-US" altLang="zh-CN" sz="2400" dirty="0">
              <a:solidFill>
                <a:schemeClr val="tx1">
                  <a:lumMod val="95000"/>
                  <a:lumOff val="5000"/>
                </a:schemeClr>
              </a:solidFill>
            </a:endParaRPr>
          </a:p>
        </p:txBody>
      </p:sp>
      <p:sp>
        <p:nvSpPr>
          <p:cNvPr id="10244" name="Rectangle 4"/>
          <p:cNvSpPr txBox="1">
            <a:spLocks noChangeArrowheads="1"/>
          </p:cNvSpPr>
          <p:nvPr/>
        </p:nvSpPr>
        <p:spPr bwMode="auto">
          <a:xfrm>
            <a:off x="1127449" y="2780928"/>
            <a:ext cx="9365928"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0000CC"/>
              </a:buClr>
              <a:buFont typeface="Wingdings" panose="05000000000000000000" pitchFamily="2" charset="2"/>
              <a:buChar char="u"/>
            </a:pPr>
            <a:r>
              <a:rPr lang="zh-CN" altLang="el-GR" sz="2400" dirty="0">
                <a:latin typeface="楷体_GB2312" pitchFamily="49" charset="-122"/>
                <a:ea typeface="楷体_GB2312" pitchFamily="49" charset="-122"/>
              </a:rPr>
              <a:t>评价决策有多种标准，对于同一个问题，采用不同的标准会得到不同意义下“最优”的决策。</a:t>
            </a:r>
            <a:endParaRPr lang="zh-CN" altLang="en-US" sz="2400" dirty="0">
              <a:latin typeface="楷体_GB2312" pitchFamily="49" charset="-122"/>
              <a:ea typeface="楷体_GB2312" pitchFamily="49" charset="-122"/>
            </a:endParaRPr>
          </a:p>
          <a:p>
            <a:pPr>
              <a:buClr>
                <a:srgbClr val="0000CC"/>
              </a:buClr>
              <a:buFont typeface="Wingdings" panose="05000000000000000000" pitchFamily="2" charset="2"/>
              <a:buChar char="u"/>
            </a:pPr>
            <a:r>
              <a:rPr lang="el-GR" altLang="zh-CN" sz="2400" dirty="0">
                <a:ea typeface="楷体_GB2312" pitchFamily="49" charset="-122"/>
              </a:rPr>
              <a:t>Bayes</a:t>
            </a:r>
            <a:r>
              <a:rPr lang="zh-CN" altLang="el-GR" sz="2400" dirty="0">
                <a:latin typeface="楷体_GB2312" pitchFamily="49" charset="-122"/>
                <a:ea typeface="楷体_GB2312" pitchFamily="49" charset="-122"/>
              </a:rPr>
              <a:t>决策常用的准则：</a:t>
            </a:r>
            <a:endParaRPr lang="zh-CN" altLang="en-US" sz="2400" dirty="0">
              <a:latin typeface="楷体_GB2312" pitchFamily="49" charset="-122"/>
              <a:ea typeface="楷体_GB2312" pitchFamily="49" charset="-122"/>
            </a:endParaRPr>
          </a:p>
          <a:p>
            <a:pPr lvl="1">
              <a:buClr>
                <a:srgbClr val="0000CC"/>
              </a:buClr>
              <a:buFont typeface="Wingdings" panose="05000000000000000000" pitchFamily="2" charset="2"/>
              <a:buChar char="ü"/>
            </a:pPr>
            <a:r>
              <a:rPr lang="zh-CN" altLang="el-GR" sz="2400" dirty="0">
                <a:solidFill>
                  <a:srgbClr val="FF0000"/>
                </a:solidFill>
                <a:latin typeface="楷体_GB2312" pitchFamily="49" charset="-122"/>
                <a:ea typeface="楷体_GB2312" pitchFamily="49" charset="-122"/>
              </a:rPr>
              <a:t>最小错误率</a:t>
            </a:r>
            <a:r>
              <a:rPr lang="zh-CN" altLang="en-US" sz="2400" dirty="0">
                <a:solidFill>
                  <a:srgbClr val="FF0000"/>
                </a:solidFill>
                <a:latin typeface="楷体_GB2312" pitchFamily="49" charset="-122"/>
                <a:ea typeface="楷体_GB2312" pitchFamily="49" charset="-122"/>
              </a:rPr>
              <a:t>准则</a:t>
            </a:r>
            <a:endParaRPr lang="zh-CN" altLang="en-US" sz="2400" dirty="0">
              <a:solidFill>
                <a:srgbClr val="FF0000"/>
              </a:solidFill>
              <a:latin typeface="楷体_GB2312" pitchFamily="49" charset="-122"/>
              <a:ea typeface="楷体_GB2312" pitchFamily="49" charset="-122"/>
            </a:endParaRPr>
          </a:p>
          <a:p>
            <a:pPr lvl="1">
              <a:buClr>
                <a:srgbClr val="0000CC"/>
              </a:buClr>
              <a:buFont typeface="Wingdings" panose="05000000000000000000" pitchFamily="2" charset="2"/>
              <a:buChar char="ü"/>
            </a:pPr>
            <a:r>
              <a:rPr lang="zh-CN" altLang="el-GR" sz="2400" dirty="0">
                <a:solidFill>
                  <a:srgbClr val="FF0000"/>
                </a:solidFill>
                <a:latin typeface="楷体_GB2312" pitchFamily="49" charset="-122"/>
                <a:ea typeface="楷体_GB2312" pitchFamily="49" charset="-122"/>
              </a:rPr>
              <a:t>最小风险</a:t>
            </a:r>
            <a:r>
              <a:rPr lang="zh-CN" altLang="en-US" sz="2400" dirty="0">
                <a:solidFill>
                  <a:srgbClr val="FF0000"/>
                </a:solidFill>
                <a:latin typeface="楷体_GB2312" pitchFamily="49" charset="-122"/>
                <a:ea typeface="楷体_GB2312" pitchFamily="49" charset="-122"/>
              </a:rPr>
              <a:t>准则</a:t>
            </a:r>
            <a:endParaRPr lang="zh-CN" altLang="en-US" sz="2400" dirty="0">
              <a:solidFill>
                <a:srgbClr val="FF0000"/>
              </a:solidFill>
              <a:latin typeface="楷体_GB2312" pitchFamily="49" charset="-122"/>
              <a:ea typeface="楷体_GB2312" pitchFamily="49" charset="-122"/>
            </a:endParaRPr>
          </a:p>
        </p:txBody>
      </p:sp>
      <p:sp>
        <p:nvSpPr>
          <p:cNvPr id="5" name="Text Box 318"/>
          <p:cNvSpPr txBox="1">
            <a:spLocks noChangeArrowheads="1"/>
          </p:cNvSpPr>
          <p:nvPr/>
        </p:nvSpPr>
        <p:spPr bwMode="auto">
          <a:xfrm>
            <a:off x="695400" y="157958"/>
            <a:ext cx="543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dirty="0">
                <a:solidFill>
                  <a:srgbClr val="990033"/>
                </a:solidFill>
                <a:latin typeface="楷体_GB2312" pitchFamily="49" charset="-122"/>
                <a:ea typeface="楷体_GB2312" pitchFamily="49" charset="-122"/>
              </a:rPr>
              <a:t>【</a:t>
            </a:r>
            <a:r>
              <a:rPr lang="zh-CN" altLang="en-US" sz="3600" dirty="0">
                <a:solidFill>
                  <a:srgbClr val="990033"/>
                </a:solidFill>
                <a:latin typeface="楷体_GB2312" pitchFamily="49" charset="-122"/>
                <a:ea typeface="楷体_GB2312" pitchFamily="49" charset="-122"/>
              </a:rPr>
              <a:t>问题描述</a:t>
            </a:r>
            <a:r>
              <a:rPr lang="en-US" altLang="zh-CN" sz="3600" dirty="0">
                <a:solidFill>
                  <a:srgbClr val="990033"/>
                </a:solidFill>
                <a:latin typeface="楷体_GB2312" pitchFamily="49" charset="-122"/>
                <a:ea typeface="楷体_GB2312" pitchFamily="49" charset="-122"/>
              </a:rPr>
              <a:t>】</a:t>
            </a:r>
            <a:endParaRPr lang="en-US" altLang="zh-CN" sz="3600" dirty="0">
              <a:solidFill>
                <a:srgbClr val="990033"/>
              </a:solidFill>
              <a:latin typeface="楷体_GB2312" pitchFamily="49" charset="-122"/>
              <a:ea typeface="楷体_GB2312"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2"/>
          <p:cNvSpPr>
            <a:spLocks noChangeArrowheads="1"/>
          </p:cNvSpPr>
          <p:nvPr/>
        </p:nvSpPr>
        <p:spPr bwMode="auto">
          <a:xfrm>
            <a:off x="1703388" y="833586"/>
            <a:ext cx="2069797" cy="461665"/>
          </a:xfrm>
          <a:prstGeom prst="rect">
            <a:avLst/>
          </a:prstGeom>
          <a:noFill/>
          <a:ln w="25400" algn="ctr">
            <a:solidFill>
              <a:srgbClr val="00FF00"/>
            </a:solidFill>
            <a:miter lim="800000"/>
          </a:ln>
          <a:effectLst/>
          <a:extLst>
            <a:ext uri="{909E8E84-426E-40DD-AFC4-6F175D3DCCD1}">
              <a14:hiddenFill xmlns:a14="http://schemas.microsoft.com/office/drawing/2010/main">
                <a:solidFill>
                  <a:srgbClr val="99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latin typeface="Times New Roman" panose="02020603050405020304" pitchFamily="18" charset="0"/>
                <a:ea typeface="楷体_GB2312" pitchFamily="49" charset="-122"/>
                <a:cs typeface="Times New Roman" panose="02020603050405020304" pitchFamily="18" charset="0"/>
              </a:rPr>
              <a:t>第三种情况：</a:t>
            </a:r>
            <a:r>
              <a:rPr lang="zh-CN" altLang="en-US" sz="1200" dirty="0">
                <a:latin typeface="Times New Roman" panose="02020603050405020304" pitchFamily="18" charset="0"/>
                <a:ea typeface="楷体_GB2312" pitchFamily="49" charset="-122"/>
                <a:cs typeface="Times New Roman" panose="02020603050405020304" pitchFamily="18" charset="0"/>
              </a:rPr>
              <a:t> </a:t>
            </a:r>
            <a:endParaRPr lang="zh-CN" altLang="en-US" dirty="0">
              <a:ea typeface="楷体_GB2312" pitchFamily="49" charset="-122"/>
              <a:cs typeface="Times New Roman" panose="02020603050405020304" pitchFamily="18" charset="0"/>
            </a:endParaRPr>
          </a:p>
        </p:txBody>
      </p:sp>
      <p:sp>
        <p:nvSpPr>
          <p:cNvPr id="97283" name="Text Box 2"/>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贝叶斯分类器设计</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
        <p:nvSpPr>
          <p:cNvPr id="97284" name="Rectangle 14"/>
          <p:cNvSpPr>
            <a:spLocks noChangeArrowheads="1"/>
          </p:cNvSpPr>
          <p:nvPr/>
        </p:nvSpPr>
        <p:spPr bwMode="auto">
          <a:xfrm>
            <a:off x="1774825" y="1620908"/>
            <a:ext cx="8407400" cy="707886"/>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0000CC"/>
              </a:buClr>
              <a:buFontTx/>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判别函数是</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的二性函数 （二次项无法省略），因此决策面是一个超二次平面。</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288" name="Rectangle 7"/>
          <p:cNvSpPr>
            <a:spLocks noChangeArrowheads="1"/>
          </p:cNvSpPr>
          <p:nvPr/>
        </p:nvSpPr>
        <p:spPr bwMode="auto">
          <a:xfrm>
            <a:off x="1524001" y="13157"/>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97289" name="Rectangle 8"/>
          <p:cNvSpPr>
            <a:spLocks noChangeArrowheads="1"/>
          </p:cNvSpPr>
          <p:nvPr/>
        </p:nvSpPr>
        <p:spPr bwMode="auto">
          <a:xfrm>
            <a:off x="1524001" y="486233"/>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97290" name="Rectangle 9"/>
          <p:cNvSpPr>
            <a:spLocks noChangeArrowheads="1"/>
          </p:cNvSpPr>
          <p:nvPr/>
        </p:nvSpPr>
        <p:spPr bwMode="auto">
          <a:xfrm>
            <a:off x="1524001" y="959308"/>
            <a:ext cx="184731" cy="43088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200">
              <a:latin typeface="楷体_GB2312" pitchFamily="49" charset="-122"/>
              <a:ea typeface="楷体_GB2312" pitchFamily="49" charset="-122"/>
            </a:endParaRPr>
          </a:p>
        </p:txBody>
      </p:sp>
      <p:sp>
        <p:nvSpPr>
          <p:cNvPr id="97292" name="Rectangle 14"/>
          <p:cNvSpPr>
            <a:spLocks noChangeArrowheads="1"/>
          </p:cNvSpPr>
          <p:nvPr/>
        </p:nvSpPr>
        <p:spPr bwMode="auto">
          <a:xfrm>
            <a:off x="1700862" y="3277433"/>
            <a:ext cx="5099050" cy="1015663"/>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25400">
                <a:solidFill>
                  <a:srgbClr val="99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0000CC"/>
              </a:buClr>
              <a:buFontTx/>
              <a:buNone/>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即使是一维的情况下，判决区域也可以是不连通的。</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ct val="0"/>
              </a:spcBef>
              <a:buClr>
                <a:srgbClr val="0000CC"/>
              </a:buClr>
              <a:buFontTx/>
              <a:buNone/>
            </a:pP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4151784" y="836210"/>
                <a:ext cx="1440160" cy="34195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l-GR" altLang="zh-CN" i="1" smtClean="0">
                              <a:latin typeface="Cambria Math" panose="02040503050406030204" pitchFamily="18" charset="0"/>
                              <a:ea typeface="Cambria Math" panose="02040503050406030204" pitchFamily="18" charset="0"/>
                            </a:rPr>
                          </m:ctrlPr>
                        </m:sSubPr>
                        <m:e>
                          <m:r>
                            <a:rPr lang="el-GR" altLang="zh-CN" i="1" smtClean="0">
                              <a:latin typeface="Cambria Math" panose="02040503050406030204" pitchFamily="18" charset="0"/>
                              <a:ea typeface="Cambria Math" panose="02040503050406030204" pitchFamily="18" charset="0"/>
                            </a:rPr>
                            <m:t>𝛴</m:t>
                          </m:r>
                        </m:e>
                        <m:sub>
                          <m:r>
                            <a:rPr lang="en-US" altLang="zh-CN" i="1">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r>
                        <a:rPr lang="zh-CN" altLang="en-US" i="1">
                          <a:latin typeface="Cambria Math" panose="02040503050406030204" pitchFamily="18" charset="0"/>
                        </a:rPr>
                        <m:t>任意</m:t>
                      </m:r>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4151784" y="836210"/>
                <a:ext cx="1440160" cy="341953"/>
              </a:xfrm>
              <a:prstGeom prst="rect">
                <a:avLst/>
              </a:prstGeom>
              <a:blipFill rotWithShape="1">
                <a:blip r:embed="rId1"/>
                <a:stretch>
                  <a:fillRect l="-11" t="-161" r="9" b="70"/>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7320136" y="2654451"/>
            <a:ext cx="3710015" cy="307183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50" y="2496886"/>
            <a:ext cx="3348062" cy="50006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2"/>
          <p:cNvSpPr>
            <a:spLocks noChangeArrowheads="1"/>
          </p:cNvSpPr>
          <p:nvPr/>
        </p:nvSpPr>
        <p:spPr bwMode="auto">
          <a:xfrm>
            <a:off x="2063750" y="2060575"/>
            <a:ext cx="7848600" cy="2160588"/>
          </a:xfrm>
          <a:prstGeom prst="horizontalScroll">
            <a:avLst>
              <a:gd name="adj" fmla="val 12500"/>
            </a:avLst>
          </a:prstGeom>
          <a:gradFill rotWithShape="1">
            <a:gsLst>
              <a:gs pos="0">
                <a:srgbClr val="5E9EFF"/>
              </a:gs>
              <a:gs pos="39999">
                <a:srgbClr val="85C2FF"/>
              </a:gs>
              <a:gs pos="70000">
                <a:srgbClr val="C4D6EB"/>
              </a:gs>
              <a:gs pos="100000">
                <a:srgbClr val="FFEBFA"/>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b="1">
              <a:ea typeface="楷体_GB2312" pitchFamily="49" charset="-122"/>
            </a:endParaRPr>
          </a:p>
        </p:txBody>
      </p:sp>
      <p:sp>
        <p:nvSpPr>
          <p:cNvPr id="98307" name="Rectangle 3"/>
          <p:cNvSpPr>
            <a:spLocks noChangeArrowheads="1"/>
          </p:cNvSpPr>
          <p:nvPr/>
        </p:nvSpPr>
        <p:spPr bwMode="auto">
          <a:xfrm>
            <a:off x="1992314" y="2636839"/>
            <a:ext cx="7921625"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75000"/>
              </a:lnSpc>
              <a:spcBef>
                <a:spcPct val="0"/>
              </a:spcBef>
              <a:spcAft>
                <a:spcPct val="50000"/>
              </a:spcAft>
              <a:buClr>
                <a:srgbClr val="0000CC"/>
              </a:buClr>
              <a:buFont typeface="Wingdings" panose="05000000000000000000" pitchFamily="2" charset="2"/>
              <a:buNone/>
            </a:pPr>
            <a:r>
              <a:rPr lang="zh-CN" altLang="en-US" sz="6000" b="1">
                <a:latin typeface="隶书" panose="02010509060101010101" pitchFamily="49" charset="-122"/>
                <a:ea typeface="隶书" panose="02010509060101010101" pitchFamily="49" charset="-122"/>
              </a:rPr>
              <a:t>本章小结</a:t>
            </a:r>
            <a:endParaRPr lang="zh-CN" altLang="en-US" sz="6000" b="1">
              <a:latin typeface="隶书" panose="02010509060101010101" pitchFamily="49" charset="-122"/>
              <a:ea typeface="隶书" panose="02010509060101010101" pitchFamily="49" charset="-122"/>
            </a:endParaRPr>
          </a:p>
        </p:txBody>
      </p:sp>
    </p:spTree>
  </p:cSld>
  <p:clrMapOvr>
    <a:masterClrMapping/>
  </p:clrMapOvr>
  <p:transition advTm="2453"/>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6759" name="Group 39"/>
          <p:cNvGraphicFramePr>
            <a:graphicFrameLocks noGrp="1"/>
          </p:cNvGraphicFramePr>
          <p:nvPr>
            <p:ph sz="quarter" idx="2"/>
          </p:nvPr>
        </p:nvGraphicFramePr>
        <p:xfrm>
          <a:off x="2208214" y="2133601"/>
          <a:ext cx="8002587" cy="1439863"/>
        </p:xfrm>
        <a:graphic>
          <a:graphicData uri="http://schemas.openxmlformats.org/drawingml/2006/table">
            <a:tbl>
              <a:tblPr/>
              <a:tblGrid>
                <a:gridCol w="8002587"/>
              </a:tblGrid>
              <a:tr h="1439863">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  统计决策理论是模式识别问题的基本理论之一，它对模式分析和分类器的设计有实际的指导意义。贝叶斯决策理论是统计模式识别中的一个基本方法。</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926760" name="Group 40"/>
          <p:cNvGraphicFramePr>
            <a:graphicFrameLocks noGrp="1"/>
          </p:cNvGraphicFramePr>
          <p:nvPr>
            <p:ph sz="quarter" idx="3"/>
          </p:nvPr>
        </p:nvGraphicFramePr>
        <p:xfrm>
          <a:off x="2208213" y="4149726"/>
          <a:ext cx="7931150" cy="2303463"/>
        </p:xfrm>
        <a:graphic>
          <a:graphicData uri="http://schemas.openxmlformats.org/drawingml/2006/table">
            <a:tbl>
              <a:tblPr/>
              <a:tblGrid>
                <a:gridCol w="7931150"/>
              </a:tblGrid>
              <a:tr h="2303463">
                <a:tc>
                  <a:txBody>
                    <a:bodyPr/>
                    <a:lstStyle/>
                    <a:p>
                      <a:pPr marL="342900" marR="0" lvl="0" indent="-342900" algn="l" defTabSz="914400" rtl="0" eaLnBrk="0" fontAlgn="base" latinLnBrk="0" hangingPunct="0">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贝叶斯决策理论方法是统计模型决策中的一个基本方法，其基本思想是：</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1</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、已知类条件概率密度参数表达式和先验概率；</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2</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、利用贝叶斯公式转换成后验概率；</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1"/>
                          </a:solidFill>
                          <a:effectLst/>
                          <a:latin typeface="楷体_GB2312" pitchFamily="49" charset="-122"/>
                          <a:ea typeface="楷体_GB2312" pitchFamily="49" charset="-122"/>
                        </a:rPr>
                        <a:t>3</a:t>
                      </a: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、根据后验概率大小进行决策分类。</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graphicFrame>
        <p:nvGraphicFramePr>
          <p:cNvPr id="926756" name="Group 36"/>
          <p:cNvGraphicFramePr>
            <a:graphicFrameLocks noGrp="1"/>
          </p:cNvGraphicFramePr>
          <p:nvPr/>
        </p:nvGraphicFramePr>
        <p:xfrm>
          <a:off x="2279650" y="1052514"/>
          <a:ext cx="7848600" cy="822384"/>
        </p:xfrm>
        <a:graphic>
          <a:graphicData uri="http://schemas.openxmlformats.org/drawingml/2006/table">
            <a:tbl>
              <a:tblPr/>
              <a:tblGrid>
                <a:gridCol w="7848600"/>
              </a:tblGrid>
              <a:tr h="822325">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rPr>
                        <a:t>  模式识别的分类问题是根据识别对象特征的观测将其分到某个类别中去。</a:t>
                      </a:r>
                      <a:endParaRPr kumimoji="0" lang="zh-CN" altLang="en-US" sz="2400" b="1" i="0" u="none" strike="noStrike" cap="none" normalizeH="0" baseline="0" dirty="0">
                        <a:ln>
                          <a:noFill/>
                        </a:ln>
                        <a:solidFill>
                          <a:schemeClr val="tx1"/>
                        </a:solidFill>
                        <a:effectLst/>
                        <a:latin typeface="楷体_GB2312" pitchFamily="49" charset="-122"/>
                        <a:ea typeface="楷体_GB2312" pitchFamily="49" charset="-122"/>
                      </a:endParaRPr>
                    </a:p>
                  </a:txBody>
                  <a:tcPr marT="45432" marB="45432"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99348" name="Text Box 41"/>
          <p:cNvSpPr txBox="1">
            <a:spLocks noChangeArrowheads="1"/>
          </p:cNvSpPr>
          <p:nvPr/>
        </p:nvSpPr>
        <p:spPr bwMode="auto">
          <a:xfrm>
            <a:off x="1524001" y="188913"/>
            <a:ext cx="7235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a:solidFill>
                  <a:srgbClr val="990033"/>
                </a:solidFill>
                <a:latin typeface="楷体_GB2312" pitchFamily="49" charset="-122"/>
                <a:ea typeface="楷体_GB2312" pitchFamily="49" charset="-122"/>
              </a:rPr>
              <a:t>【</a:t>
            </a:r>
            <a:r>
              <a:rPr lang="zh-CN" altLang="en-US" sz="3600">
                <a:solidFill>
                  <a:srgbClr val="990033"/>
                </a:solidFill>
                <a:latin typeface="楷体_GB2312" pitchFamily="49" charset="-122"/>
                <a:ea typeface="楷体_GB2312" pitchFamily="49" charset="-122"/>
              </a:rPr>
              <a:t>本章小结</a:t>
            </a:r>
            <a:r>
              <a:rPr lang="en-US" altLang="zh-CN" sz="3600">
                <a:solidFill>
                  <a:srgbClr val="990033"/>
                </a:solidFill>
                <a:latin typeface="楷体_GB2312" pitchFamily="49" charset="-122"/>
                <a:ea typeface="楷体_GB2312" pitchFamily="49" charset="-122"/>
              </a:rPr>
              <a:t>】</a:t>
            </a:r>
            <a:endParaRPr lang="en-US" altLang="zh-CN" sz="3600">
              <a:solidFill>
                <a:srgbClr val="990033"/>
              </a:solidFill>
              <a:latin typeface="楷体_GB2312" pitchFamily="49" charset="-122"/>
              <a:ea typeface="楷体_GB2312"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AutoShape 2"/>
          <p:cNvSpPr>
            <a:spLocks noChangeArrowheads="1"/>
          </p:cNvSpPr>
          <p:nvPr/>
        </p:nvSpPr>
        <p:spPr bwMode="auto">
          <a:xfrm>
            <a:off x="2063750" y="2060575"/>
            <a:ext cx="7848600" cy="2160588"/>
          </a:xfrm>
          <a:prstGeom prst="horizontalScroll">
            <a:avLst>
              <a:gd name="adj" fmla="val 12500"/>
            </a:avLst>
          </a:prstGeom>
          <a:gradFill rotWithShape="1">
            <a:gsLst>
              <a:gs pos="0">
                <a:srgbClr val="5E9EFF"/>
              </a:gs>
              <a:gs pos="39999">
                <a:srgbClr val="85C2FF"/>
              </a:gs>
              <a:gs pos="70000">
                <a:srgbClr val="C4D6EB"/>
              </a:gs>
              <a:gs pos="100000">
                <a:srgbClr val="FFEBFA"/>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4400" b="1">
              <a:ea typeface="楷体_GB2312" pitchFamily="49" charset="-122"/>
            </a:endParaRPr>
          </a:p>
        </p:txBody>
      </p:sp>
      <p:sp>
        <p:nvSpPr>
          <p:cNvPr id="101379" name="Rectangle 3"/>
          <p:cNvSpPr>
            <a:spLocks noChangeArrowheads="1"/>
          </p:cNvSpPr>
          <p:nvPr/>
        </p:nvSpPr>
        <p:spPr bwMode="auto">
          <a:xfrm>
            <a:off x="1992314" y="2636839"/>
            <a:ext cx="7921625"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75000"/>
              </a:lnSpc>
              <a:spcBef>
                <a:spcPct val="0"/>
              </a:spcBef>
              <a:spcAft>
                <a:spcPct val="50000"/>
              </a:spcAft>
              <a:buClr>
                <a:srgbClr val="0000CC"/>
              </a:buClr>
              <a:buFont typeface="Wingdings" panose="05000000000000000000" pitchFamily="2" charset="2"/>
              <a:buNone/>
            </a:pPr>
            <a:r>
              <a:rPr lang="zh-CN" altLang="en-US" sz="6000" b="1">
                <a:latin typeface="隶书" panose="02010509060101010101" pitchFamily="49" charset="-122"/>
                <a:ea typeface="隶书" panose="02010509060101010101" pitchFamily="49" charset="-122"/>
              </a:rPr>
              <a:t>本章结束</a:t>
            </a:r>
            <a:endParaRPr lang="zh-CN" altLang="en-US" sz="6000" b="1">
              <a:latin typeface="隶书" panose="02010509060101010101" pitchFamily="49" charset="-122"/>
              <a:ea typeface="隶书" panose="02010509060101010101" pitchFamily="49" charset="-122"/>
            </a:endParaRPr>
          </a:p>
        </p:txBody>
      </p:sp>
    </p:spTree>
  </p:cSld>
  <p:clrMapOvr>
    <a:masterClrMapping/>
  </p:clrMapOvr>
  <p:transition advTm="245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5"/>
          <p:cNvGraphicFramePr>
            <a:graphicFrameLocks noGrp="1"/>
          </p:cNvGraphicFramePr>
          <p:nvPr/>
        </p:nvGraphicFramePr>
        <p:xfrm>
          <a:off x="1234257" y="908050"/>
          <a:ext cx="5041900" cy="487368"/>
        </p:xfrm>
        <a:graphic>
          <a:graphicData uri="http://schemas.openxmlformats.org/drawingml/2006/table">
            <a:tbl>
              <a:tblPr/>
              <a:tblGrid>
                <a:gridCol w="5041900"/>
              </a:tblGrid>
              <a:tr h="487363">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a:t>
                      </a:r>
                      <a:r>
                        <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1</a:t>
                      </a: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）先验概率</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1273" name="文本框 14"/>
          <p:cNvSpPr txBox="1">
            <a:spLocks noChangeArrowheads="1"/>
          </p:cNvSpPr>
          <p:nvPr/>
        </p:nvSpPr>
        <p:spPr bwMode="auto">
          <a:xfrm>
            <a:off x="1212032" y="1557338"/>
            <a:ext cx="62880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事件发生之前就已知道的概率称之为先验概率</a:t>
            </a:r>
            <a:endParaRPr lang="zh-CN" altLang="en-US" sz="2200">
              <a:latin typeface="楷体_GB2312" pitchFamily="49" charset="-122"/>
              <a:ea typeface="楷体_GB2312" pitchFamily="49" charset="-122"/>
            </a:endParaRPr>
          </a:p>
        </p:txBody>
      </p:sp>
      <p:pic>
        <p:nvPicPr>
          <p:cNvPr id="11274" name="图片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4257" y="2147888"/>
            <a:ext cx="84010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文本框 16"/>
          <p:cNvSpPr txBox="1">
            <a:spLocks noChangeArrowheads="1"/>
          </p:cNvSpPr>
          <p:nvPr/>
        </p:nvSpPr>
        <p:spPr bwMode="auto">
          <a:xfrm>
            <a:off x="1307282" y="3789363"/>
            <a:ext cx="21605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姐姐照片全体：</a:t>
            </a:r>
            <a:endParaRPr lang="zh-CN" altLang="en-US" sz="2200">
              <a:latin typeface="楷体_GB2312" pitchFamily="49" charset="-122"/>
              <a:ea typeface="楷体_GB2312" pitchFamily="49" charset="-122"/>
            </a:endParaRPr>
          </a:p>
        </p:txBody>
      </p:sp>
      <p:sp>
        <p:nvSpPr>
          <p:cNvPr id="11276" name="文本框 17"/>
          <p:cNvSpPr txBox="1">
            <a:spLocks noChangeArrowheads="1"/>
          </p:cNvSpPr>
          <p:nvPr/>
        </p:nvSpPr>
        <p:spPr bwMode="auto">
          <a:xfrm>
            <a:off x="1307283" y="4413251"/>
            <a:ext cx="25193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妹妹照片全体：</a:t>
            </a:r>
            <a:endParaRPr lang="zh-CN" altLang="en-US" sz="2200">
              <a:latin typeface="楷体_GB2312" pitchFamily="49" charset="-122"/>
              <a:ea typeface="楷体_GB2312" pitchFamily="49" charset="-122"/>
            </a:endParaRPr>
          </a:p>
        </p:txBody>
      </p:sp>
      <p:sp>
        <p:nvSpPr>
          <p:cNvPr id="11277" name="文本框 29"/>
          <p:cNvSpPr txBox="1">
            <a:spLocks noChangeArrowheads="1"/>
          </p:cNvSpPr>
          <p:nvPr/>
        </p:nvSpPr>
        <p:spPr bwMode="auto">
          <a:xfrm>
            <a:off x="1394596" y="5005388"/>
            <a:ext cx="62880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一般地，如果有</a:t>
            </a:r>
            <a:r>
              <a:rPr lang="en-US" altLang="zh-CN" sz="2200">
                <a:latin typeface="楷体_GB2312" pitchFamily="49" charset="-122"/>
                <a:ea typeface="楷体_GB2312" pitchFamily="49" charset="-122"/>
              </a:rPr>
              <a:t>N</a:t>
            </a:r>
            <a:r>
              <a:rPr lang="zh-CN" altLang="en-US" sz="2200">
                <a:latin typeface="楷体_GB2312" pitchFamily="49" charset="-122"/>
                <a:ea typeface="楷体_GB2312" pitchFamily="49" charset="-122"/>
              </a:rPr>
              <a:t>个互斥的类别，则有</a:t>
            </a:r>
            <a:endParaRPr lang="zh-CN" altLang="en-US" sz="2200">
              <a:latin typeface="楷体_GB2312" pitchFamily="49" charset="-122"/>
              <a:ea typeface="楷体_GB2312" pitchFamily="49" charset="-122"/>
            </a:endParaRPr>
          </a:p>
        </p:txBody>
      </p:sp>
      <p:sp>
        <p:nvSpPr>
          <p:cNvPr id="3" name="文本框 2"/>
          <p:cNvSpPr txBox="1">
            <a:spLocks noRot="1" noChangeAspect="1" noMove="1" noResize="1" noEditPoints="1" noAdjustHandles="1" noChangeArrowheads="1" noChangeShapeType="1" noTextEdit="1"/>
          </p:cNvSpPr>
          <p:nvPr/>
        </p:nvSpPr>
        <p:spPr>
          <a:xfrm>
            <a:off x="4005402" y="3808582"/>
            <a:ext cx="470065" cy="338554"/>
          </a:xfrm>
          <a:prstGeom prst="rect">
            <a:avLst/>
          </a:prstGeom>
          <a:blipFill rotWithShape="0">
            <a:blip r:embed="rId2"/>
            <a:stretch>
              <a:fillRect b="-18182"/>
            </a:stretch>
          </a:blipFill>
        </p:spPr>
        <p:txBody>
          <a:bodyPr/>
          <a:lstStyle/>
          <a:p>
            <a:pPr>
              <a:defRPr/>
            </a:pPr>
            <a:r>
              <a:rPr lang="zh-CN" altLang="en-US">
                <a:noFill/>
              </a:rPr>
              <a:t> </a:t>
            </a:r>
            <a:endParaRPr lang="zh-CN" altLang="en-US">
              <a:noFill/>
            </a:endParaRPr>
          </a:p>
        </p:txBody>
      </p:sp>
      <p:sp>
        <p:nvSpPr>
          <p:cNvPr id="17" name="文本框 16"/>
          <p:cNvSpPr txBox="1">
            <a:spLocks noRot="1" noChangeAspect="1" noMove="1" noResize="1" noEditPoints="1" noAdjustHandles="1" noChangeArrowheads="1" noChangeShapeType="1" noTextEdit="1"/>
          </p:cNvSpPr>
          <p:nvPr/>
        </p:nvSpPr>
        <p:spPr>
          <a:xfrm>
            <a:off x="4633090" y="3835192"/>
            <a:ext cx="892232" cy="338554"/>
          </a:xfrm>
          <a:prstGeom prst="rect">
            <a:avLst/>
          </a:prstGeom>
          <a:blipFill rotWithShape="0">
            <a:blip r:embed="rId3"/>
            <a:stretch>
              <a:fillRect l="-2055" r="-6849" b="-37500"/>
            </a:stretch>
          </a:blipFill>
        </p:spPr>
        <p:txBody>
          <a:bodyPr/>
          <a:lstStyle/>
          <a:p>
            <a:pPr>
              <a:defRPr/>
            </a:pPr>
            <a:r>
              <a:rPr lang="zh-CN" altLang="en-US">
                <a:noFill/>
              </a:rPr>
              <a:t> </a:t>
            </a:r>
            <a:endParaRPr lang="zh-CN" altLang="en-US">
              <a:noFill/>
            </a:endParaRPr>
          </a:p>
        </p:txBody>
      </p:sp>
      <p:sp>
        <p:nvSpPr>
          <p:cNvPr id="18" name="文本框 17"/>
          <p:cNvSpPr txBox="1">
            <a:spLocks noRot="1" noChangeAspect="1" noMove="1" noResize="1" noEditPoints="1" noAdjustHandles="1" noChangeArrowheads="1" noChangeShapeType="1" noTextEdit="1"/>
          </p:cNvSpPr>
          <p:nvPr/>
        </p:nvSpPr>
        <p:spPr>
          <a:xfrm>
            <a:off x="4007768" y="4431988"/>
            <a:ext cx="476604" cy="338554"/>
          </a:xfrm>
          <a:prstGeom prst="rect">
            <a:avLst/>
          </a:prstGeom>
          <a:blipFill rotWithShape="0">
            <a:blip r:embed="rId4"/>
            <a:stretch>
              <a:fillRect b="-17857"/>
            </a:stretch>
          </a:blipFill>
        </p:spPr>
        <p:txBody>
          <a:bodyPr/>
          <a:lstStyle/>
          <a:p>
            <a:pPr>
              <a:defRPr/>
            </a:pPr>
            <a:r>
              <a:rPr lang="zh-CN" altLang="en-US">
                <a:noFill/>
              </a:rPr>
              <a:t> </a:t>
            </a:r>
            <a:endParaRPr lang="zh-CN" altLang="en-US">
              <a:noFill/>
            </a:endParaRPr>
          </a:p>
        </p:txBody>
      </p:sp>
      <p:sp>
        <p:nvSpPr>
          <p:cNvPr id="19" name="文本框 18"/>
          <p:cNvSpPr txBox="1">
            <a:spLocks noRot="1" noChangeAspect="1" noMove="1" noResize="1" noEditPoints="1" noAdjustHandles="1" noChangeArrowheads="1" noChangeShapeType="1" noTextEdit="1"/>
          </p:cNvSpPr>
          <p:nvPr/>
        </p:nvSpPr>
        <p:spPr>
          <a:xfrm>
            <a:off x="4635457" y="4458598"/>
            <a:ext cx="892232" cy="338554"/>
          </a:xfrm>
          <a:prstGeom prst="rect">
            <a:avLst/>
          </a:prstGeom>
          <a:blipFill rotWithShape="0">
            <a:blip r:embed="rId5"/>
            <a:stretch>
              <a:fillRect l="-2721" r="-6803" b="-37500"/>
            </a:stretch>
          </a:blipFill>
        </p:spPr>
        <p:txBody>
          <a:bodyPr/>
          <a:lstStyle/>
          <a:p>
            <a:pPr>
              <a:defRPr/>
            </a:pPr>
            <a:r>
              <a:rPr lang="zh-CN" altLang="en-US">
                <a:noFill/>
              </a:rPr>
              <a:t> </a:t>
            </a:r>
            <a:endParaRPr lang="zh-CN" altLang="en-US">
              <a:noFill/>
            </a:endParaRPr>
          </a:p>
        </p:txBody>
      </p:sp>
      <p:sp>
        <p:nvSpPr>
          <p:cNvPr id="20" name="文本框 19"/>
          <p:cNvSpPr txBox="1">
            <a:spLocks noRot="1" noChangeAspect="1" noMove="1" noResize="1" noEditPoints="1" noAdjustHandles="1" noChangeArrowheads="1" noChangeShapeType="1" noTextEdit="1"/>
          </p:cNvSpPr>
          <p:nvPr/>
        </p:nvSpPr>
        <p:spPr>
          <a:xfrm>
            <a:off x="6240016" y="4081931"/>
            <a:ext cx="2457178" cy="338554"/>
          </a:xfrm>
          <a:prstGeom prst="rect">
            <a:avLst/>
          </a:prstGeom>
          <a:blipFill rotWithShape="0">
            <a:blip r:embed="rId6"/>
            <a:stretch>
              <a:fillRect l="-3970" t="-32727" b="-45455"/>
            </a:stretch>
          </a:blipFill>
        </p:spPr>
        <p:txBody>
          <a:bodyPr/>
          <a:lstStyle/>
          <a:p>
            <a:pPr>
              <a:defRPr/>
            </a:pPr>
            <a:r>
              <a:rPr lang="zh-CN" altLang="en-US">
                <a:noFill/>
              </a:rPr>
              <a:t> </a:t>
            </a:r>
            <a:endParaRPr lang="zh-CN" altLang="en-US">
              <a:noFill/>
            </a:endParaRPr>
          </a:p>
        </p:txBody>
      </p:sp>
      <p:sp>
        <p:nvSpPr>
          <p:cNvPr id="21" name="文本框 20"/>
          <p:cNvSpPr txBox="1">
            <a:spLocks noRot="1" noChangeAspect="1" noMove="1" noResize="1" noEditPoints="1" noAdjustHandles="1" noChangeArrowheads="1" noChangeShapeType="1" noTextEdit="1"/>
          </p:cNvSpPr>
          <p:nvPr/>
        </p:nvSpPr>
        <p:spPr>
          <a:xfrm>
            <a:off x="4005401" y="5649840"/>
            <a:ext cx="3816424" cy="338554"/>
          </a:xfrm>
          <a:prstGeom prst="rect">
            <a:avLst/>
          </a:prstGeom>
          <a:blipFill rotWithShape="0">
            <a:blip r:embed="rId7"/>
            <a:stretch>
              <a:fillRect l="-2556" t="-30909" b="-45455"/>
            </a:stretch>
          </a:blipFill>
        </p:spPr>
        <p:txBody>
          <a:bodyPr/>
          <a:lstStyle/>
          <a:p>
            <a:pPr>
              <a:defRPr/>
            </a:pPr>
            <a:r>
              <a:rPr lang="zh-CN" altLang="en-US">
                <a:noFill/>
              </a:rPr>
              <a:t> </a:t>
            </a:r>
            <a:endParaRPr lang="zh-CN" altLang="en-US">
              <a:noFill/>
            </a:endParaRPr>
          </a:p>
        </p:txBody>
      </p:sp>
      <p:sp>
        <p:nvSpPr>
          <p:cNvPr id="15" name="Text Box 318"/>
          <p:cNvSpPr txBox="1">
            <a:spLocks noChangeArrowheads="1"/>
          </p:cNvSpPr>
          <p:nvPr/>
        </p:nvSpPr>
        <p:spPr bwMode="auto">
          <a:xfrm>
            <a:off x="695400" y="157958"/>
            <a:ext cx="543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dirty="0">
                <a:solidFill>
                  <a:srgbClr val="990033"/>
                </a:solidFill>
                <a:latin typeface="楷体_GB2312" pitchFamily="49" charset="-122"/>
                <a:ea typeface="楷体_GB2312" pitchFamily="49" charset="-122"/>
              </a:rPr>
              <a:t>【</a:t>
            </a:r>
            <a:r>
              <a:rPr lang="zh-CN" altLang="en-US" sz="3600" dirty="0">
                <a:solidFill>
                  <a:srgbClr val="990033"/>
                </a:solidFill>
                <a:latin typeface="楷体_GB2312" pitchFamily="49" charset="-122"/>
                <a:ea typeface="楷体_GB2312" pitchFamily="49" charset="-122"/>
              </a:rPr>
              <a:t>相关概念</a:t>
            </a:r>
            <a:r>
              <a:rPr lang="en-US" altLang="zh-CN" sz="3600" dirty="0">
                <a:solidFill>
                  <a:srgbClr val="990033"/>
                </a:solidFill>
                <a:latin typeface="楷体_GB2312" pitchFamily="49" charset="-122"/>
                <a:ea typeface="楷体_GB2312" pitchFamily="49" charset="-122"/>
              </a:rPr>
              <a:t>】</a:t>
            </a:r>
            <a:endParaRPr lang="en-US" altLang="zh-CN" sz="3600" dirty="0">
              <a:solidFill>
                <a:srgbClr val="990033"/>
              </a:solidFill>
              <a:latin typeface="楷体_GB2312" pitchFamily="49" charset="-122"/>
              <a:ea typeface="楷体_GB2312"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5"/>
          <p:cNvGraphicFramePr>
            <a:graphicFrameLocks noGrp="1"/>
          </p:cNvGraphicFramePr>
          <p:nvPr/>
        </p:nvGraphicFramePr>
        <p:xfrm>
          <a:off x="1090241" y="908050"/>
          <a:ext cx="5041900" cy="487368"/>
        </p:xfrm>
        <a:graphic>
          <a:graphicData uri="http://schemas.openxmlformats.org/drawingml/2006/table">
            <a:tbl>
              <a:tblPr/>
              <a:tblGrid>
                <a:gridCol w="5041900"/>
              </a:tblGrid>
              <a:tr h="487363">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a:t>
                      </a:r>
                      <a:r>
                        <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2</a:t>
                      </a: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）类条件概率密度</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2297" name="文本框 19"/>
          <p:cNvSpPr txBox="1">
            <a:spLocks noChangeArrowheads="1"/>
          </p:cNvSpPr>
          <p:nvPr/>
        </p:nvSpPr>
        <p:spPr bwMode="auto">
          <a:xfrm>
            <a:off x="1068016" y="1557338"/>
            <a:ext cx="8375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200" dirty="0">
                <a:latin typeface="楷体_GB2312" pitchFamily="49" charset="-122"/>
                <a:ea typeface="楷体_GB2312" pitchFamily="49" charset="-122"/>
              </a:rPr>
              <a:t>在属于类别</a:t>
            </a:r>
            <a:r>
              <a:rPr lang="zh-CN" altLang="en-US" sz="2200" dirty="0">
                <a:latin typeface="Cambria Math" panose="02040503050406030204" pitchFamily="18" charset="0"/>
                <a:ea typeface="楷体_GB2312" pitchFamily="49" charset="-122"/>
              </a:rPr>
              <a:t>𝟂</a:t>
            </a:r>
            <a:r>
              <a:rPr lang="zh-CN" altLang="zh-CN" sz="2200" dirty="0">
                <a:latin typeface="楷体_GB2312" pitchFamily="49" charset="-122"/>
                <a:ea typeface="楷体_GB2312" pitchFamily="49" charset="-122"/>
              </a:rPr>
              <a:t>的条件下，观测样本作为</a:t>
            </a:r>
            <a:r>
              <a:rPr lang="en-US" altLang="zh-CN" sz="2200" dirty="0">
                <a:latin typeface="楷体_GB2312" pitchFamily="49" charset="-122"/>
                <a:ea typeface="楷体_GB2312" pitchFamily="49" charset="-122"/>
              </a:rPr>
              <a:t>X</a:t>
            </a:r>
            <a:r>
              <a:rPr lang="zh-CN" altLang="zh-CN" sz="2200" dirty="0">
                <a:latin typeface="楷体_GB2312" pitchFamily="49" charset="-122"/>
                <a:ea typeface="楷体_GB2312" pitchFamily="49" charset="-122"/>
              </a:rPr>
              <a:t>出现的概率密度函数</a:t>
            </a:r>
            <a:endParaRPr lang="zh-CN" altLang="en-US" sz="2200" dirty="0">
              <a:latin typeface="楷体_GB2312" pitchFamily="49" charset="-122"/>
              <a:ea typeface="楷体_GB2312" pitchFamily="49" charset="-122"/>
            </a:endParaRPr>
          </a:p>
        </p:txBody>
      </p:sp>
      <p:pic>
        <p:nvPicPr>
          <p:cNvPr id="12298" name="图片 8"/>
          <p:cNvPicPr>
            <a:picLocks noChangeAspect="1" noChangeArrowheads="1"/>
          </p:cNvPicPr>
          <p:nvPr/>
        </p:nvPicPr>
        <p:blipFill>
          <a:blip r:embed="rId1">
            <a:extLst>
              <a:ext uri="{28A0092B-C50C-407E-A947-70E740481C1C}">
                <a14:useLocalDpi xmlns:a14="http://schemas.microsoft.com/office/drawing/2010/main" val="0"/>
              </a:ext>
            </a:extLst>
          </a:blip>
          <a:srcRect l="26723"/>
          <a:stretch>
            <a:fillRect/>
          </a:stretch>
        </p:blipFill>
        <p:spPr bwMode="auto">
          <a:xfrm>
            <a:off x="2674566" y="2276476"/>
            <a:ext cx="5689600"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Rot="1" noChangeAspect="1" noMove="1" noResize="1" noEditPoints="1" noAdjustHandles="1" noChangeArrowheads="1" noChangeShapeType="1" noTextEdit="1"/>
          </p:cNvSpPr>
          <p:nvPr/>
        </p:nvSpPr>
        <p:spPr>
          <a:xfrm>
            <a:off x="7248128" y="968548"/>
            <a:ext cx="1296144" cy="338554"/>
          </a:xfrm>
          <a:prstGeom prst="rect">
            <a:avLst/>
          </a:prstGeom>
          <a:blipFill rotWithShape="0">
            <a:blip r:embed="rId2"/>
            <a:stretch>
              <a:fillRect b="-38182"/>
            </a:stretch>
          </a:blipFill>
        </p:spPr>
        <p:txBody>
          <a:bodyPr/>
          <a:lstStyle/>
          <a:p>
            <a:pPr>
              <a:defRPr/>
            </a:pPr>
            <a:r>
              <a:rPr lang="zh-CN" altLang="en-US">
                <a:noFill/>
              </a:rPr>
              <a:t> </a:t>
            </a:r>
            <a:endParaRPr lang="zh-CN" altLang="en-US">
              <a:noFill/>
            </a:endParaRPr>
          </a:p>
        </p:txBody>
      </p:sp>
      <p:sp>
        <p:nvSpPr>
          <p:cNvPr id="8" name="Text Box 318"/>
          <p:cNvSpPr txBox="1">
            <a:spLocks noChangeArrowheads="1"/>
          </p:cNvSpPr>
          <p:nvPr/>
        </p:nvSpPr>
        <p:spPr bwMode="auto">
          <a:xfrm>
            <a:off x="695400" y="157958"/>
            <a:ext cx="543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dirty="0">
                <a:solidFill>
                  <a:srgbClr val="990033"/>
                </a:solidFill>
                <a:latin typeface="楷体_GB2312" pitchFamily="49" charset="-122"/>
                <a:ea typeface="楷体_GB2312" pitchFamily="49" charset="-122"/>
              </a:rPr>
              <a:t>【</a:t>
            </a:r>
            <a:r>
              <a:rPr lang="zh-CN" altLang="en-US" sz="3600" dirty="0">
                <a:solidFill>
                  <a:srgbClr val="990033"/>
                </a:solidFill>
                <a:latin typeface="楷体_GB2312" pitchFamily="49" charset="-122"/>
                <a:ea typeface="楷体_GB2312" pitchFamily="49" charset="-122"/>
              </a:rPr>
              <a:t>相关概念</a:t>
            </a:r>
            <a:r>
              <a:rPr lang="en-US" altLang="zh-CN" sz="3600" dirty="0">
                <a:solidFill>
                  <a:srgbClr val="990033"/>
                </a:solidFill>
                <a:latin typeface="楷体_GB2312" pitchFamily="49" charset="-122"/>
                <a:ea typeface="楷体_GB2312" pitchFamily="49" charset="-122"/>
              </a:rPr>
              <a:t>】</a:t>
            </a:r>
            <a:endParaRPr lang="en-US" altLang="zh-CN" sz="3600" dirty="0">
              <a:solidFill>
                <a:srgbClr val="990033"/>
              </a:solidFill>
              <a:latin typeface="楷体_GB2312" pitchFamily="49" charset="-122"/>
              <a:ea typeface="楷体_GB2312"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5"/>
          <p:cNvGraphicFramePr>
            <a:graphicFrameLocks noGrp="1"/>
          </p:cNvGraphicFramePr>
          <p:nvPr/>
        </p:nvGraphicFramePr>
        <p:xfrm>
          <a:off x="1055440" y="908725"/>
          <a:ext cx="5041900" cy="487368"/>
        </p:xfrm>
        <a:graphic>
          <a:graphicData uri="http://schemas.openxmlformats.org/drawingml/2006/table">
            <a:tbl>
              <a:tblPr/>
              <a:tblGrid>
                <a:gridCol w="5041900"/>
              </a:tblGrid>
              <a:tr h="486693">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a:t>
                      </a:r>
                      <a:r>
                        <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3</a:t>
                      </a: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）后验概率</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464" marR="91464" marT="45564" marB="45564"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3321" name="文本框 19"/>
          <p:cNvSpPr txBox="1">
            <a:spLocks noChangeArrowheads="1"/>
          </p:cNvSpPr>
          <p:nvPr/>
        </p:nvSpPr>
        <p:spPr bwMode="auto">
          <a:xfrm>
            <a:off x="1073568" y="1557338"/>
            <a:ext cx="91988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dirty="0">
                <a:latin typeface="楷体_GB2312" pitchFamily="49" charset="-122"/>
                <a:ea typeface="楷体_GB2312" pitchFamily="49" charset="-122"/>
              </a:rPr>
              <a:t>在观测样本</a:t>
            </a:r>
            <a:r>
              <a:rPr lang="en-US" altLang="zh-CN" sz="2200" dirty="0">
                <a:latin typeface="楷体_GB2312" pitchFamily="49" charset="-122"/>
                <a:ea typeface="楷体_GB2312" pitchFamily="49" charset="-122"/>
              </a:rPr>
              <a:t>X</a:t>
            </a:r>
            <a:r>
              <a:rPr lang="zh-CN" altLang="en-US" sz="2200" dirty="0">
                <a:latin typeface="楷体_GB2312" pitchFamily="49" charset="-122"/>
                <a:ea typeface="楷体_GB2312" pitchFamily="49" charset="-122"/>
              </a:rPr>
              <a:t>被观测的情况下，</a:t>
            </a:r>
            <a:r>
              <a:rPr lang="en-US" altLang="zh-CN" sz="2200" dirty="0">
                <a:latin typeface="楷体_GB2312" pitchFamily="49" charset="-122"/>
                <a:ea typeface="楷体_GB2312" pitchFamily="49" charset="-122"/>
              </a:rPr>
              <a:t>X</a:t>
            </a:r>
            <a:r>
              <a:rPr lang="zh-CN" altLang="en-US" sz="2200" dirty="0">
                <a:latin typeface="楷体_GB2312" pitchFamily="49" charset="-122"/>
                <a:ea typeface="楷体_GB2312" pitchFamily="49" charset="-122"/>
              </a:rPr>
              <a:t>属于类别</a:t>
            </a:r>
            <a:r>
              <a:rPr lang="zh-CN" altLang="en-US" sz="2200" dirty="0">
                <a:latin typeface="Cambria Math" panose="02040503050406030204" pitchFamily="18" charset="0"/>
                <a:ea typeface="楷体_GB2312" pitchFamily="49" charset="-122"/>
              </a:rPr>
              <a:t>𝟂</a:t>
            </a:r>
            <a:r>
              <a:rPr lang="zh-CN" altLang="en-US" sz="2200" dirty="0">
                <a:latin typeface="楷体_GB2312" pitchFamily="49" charset="-122"/>
                <a:ea typeface="楷体_GB2312" pitchFamily="49" charset="-122"/>
              </a:rPr>
              <a:t>的概率。</a:t>
            </a:r>
            <a:r>
              <a:rPr lang="zh-CN" altLang="zh-CN" sz="2200" dirty="0">
                <a:latin typeface="楷体_GB2312" pitchFamily="49" charset="-122"/>
                <a:ea typeface="楷体_GB2312" pitchFamily="49" charset="-122"/>
              </a:rPr>
              <a:t>是指事件已经发生，追求事件发生的原因。评估由某个因素引发事件的可能性的大小。</a:t>
            </a:r>
            <a:endParaRPr lang="zh-CN" altLang="zh-CN" sz="2200" dirty="0">
              <a:latin typeface="楷体_GB2312" pitchFamily="49" charset="-122"/>
              <a:ea typeface="楷体_GB2312" pitchFamily="49" charset="-122"/>
            </a:endParaRPr>
          </a:p>
          <a:p>
            <a:pPr>
              <a:spcBef>
                <a:spcPct val="0"/>
              </a:spcBef>
              <a:buFontTx/>
              <a:buNone/>
            </a:pPr>
            <a:endParaRPr lang="zh-CN" altLang="en-US" sz="2200" dirty="0">
              <a:latin typeface="楷体_GB2312" pitchFamily="49" charset="-122"/>
              <a:ea typeface="楷体_GB2312" pitchFamily="49" charset="-122"/>
            </a:endParaRPr>
          </a:p>
        </p:txBody>
      </p:sp>
      <p:graphicFrame>
        <p:nvGraphicFramePr>
          <p:cNvPr id="12" name="Group 5"/>
          <p:cNvGraphicFramePr>
            <a:graphicFrameLocks noGrp="1"/>
          </p:cNvGraphicFramePr>
          <p:nvPr/>
        </p:nvGraphicFramePr>
        <p:xfrm>
          <a:off x="1073568" y="2790519"/>
          <a:ext cx="2058988" cy="487366"/>
        </p:xfrm>
        <a:graphic>
          <a:graphicData uri="http://schemas.openxmlformats.org/drawingml/2006/table">
            <a:tbl>
              <a:tblPr/>
              <a:tblGrid>
                <a:gridCol w="2058988"/>
              </a:tblGrid>
              <a:tr h="487362">
                <a:tc>
                  <a:txBody>
                    <a:bodyPr/>
                    <a:lstStyle/>
                    <a:p>
                      <a:pPr marL="342900" marR="0" lvl="0" indent="-342900" algn="l" defTabSz="914400" rtl="0" eaLnBrk="0" fontAlgn="base" latinLnBrk="0" hangingPunct="0">
                        <a:lnSpc>
                          <a:spcPct val="100000"/>
                        </a:lnSpc>
                        <a:spcBef>
                          <a:spcPct val="0"/>
                        </a:spcBef>
                        <a:spcAft>
                          <a:spcPct val="0"/>
                        </a:spcAft>
                        <a:buClrTx/>
                        <a:buSzTx/>
                        <a:buFontTx/>
                        <a:buNone/>
                      </a:pPr>
                      <a:r>
                        <a:rPr kumimoji="0" lang="zh-CN" altLang="en-US"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rPr>
                        <a:t>若干约定：</a:t>
                      </a:r>
                      <a:endParaRPr kumimoji="0" lang="en-US" altLang="zh-CN" sz="2600" b="1" i="0" u="none" strike="noStrike" cap="none" normalizeH="0" baseline="0" dirty="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91501" marR="91501" marT="45563" marB="45563" anchor="ctr" horzOverflow="overflow">
                    <a:lnL w="12700" cap="flat" cmpd="sng" algn="ctr">
                      <a:solidFill>
                        <a:srgbClr val="990033"/>
                      </a:solidFill>
                      <a:prstDash val="sysDash"/>
                      <a:round/>
                      <a:headEnd type="none" w="med" len="med"/>
                      <a:tailEnd type="none" w="med" len="med"/>
                    </a:lnL>
                    <a:lnR w="12700" cap="flat" cmpd="sng" algn="ctr">
                      <a:solidFill>
                        <a:srgbClr val="990033"/>
                      </a:solidFill>
                      <a:prstDash val="sysDash"/>
                      <a:round/>
                      <a:headEnd type="none" w="med" len="med"/>
                      <a:tailEnd type="none" w="med" len="med"/>
                    </a:lnR>
                    <a:lnT w="12700" cap="flat" cmpd="sng" algn="ctr">
                      <a:solidFill>
                        <a:srgbClr val="990033"/>
                      </a:solidFill>
                      <a:prstDash val="sysDash"/>
                      <a:round/>
                      <a:headEnd type="none" w="med" len="med"/>
                      <a:tailEnd type="none" w="med" len="med"/>
                    </a:lnT>
                    <a:lnB w="12700" cap="flat" cmpd="sng" algn="ctr">
                      <a:solidFill>
                        <a:srgbClr val="990033"/>
                      </a:solidFill>
                      <a:prstDash val="sysDash"/>
                      <a:round/>
                      <a:headEnd type="none" w="med" len="med"/>
                      <a:tailEnd type="none" w="med" len="med"/>
                    </a:lnB>
                    <a:lnTlToBr>
                      <a:noFill/>
                    </a:lnTlToBr>
                    <a:lnBlToTr>
                      <a:noFill/>
                    </a:lnBlToTr>
                    <a:gradFill rotWithShape="0">
                      <a:gsLst>
                        <a:gs pos="0">
                          <a:schemeClr val="bg1"/>
                        </a:gs>
                        <a:gs pos="100000">
                          <a:srgbClr val="A8F6A8"/>
                        </a:gs>
                      </a:gsLst>
                      <a:path path="shape">
                        <a:fillToRect l="50000" t="50000" r="50000" b="50000"/>
                      </a:path>
                    </a:gradFill>
                  </a:tcPr>
                </a:tc>
              </a:tr>
            </a:tbl>
          </a:graphicData>
        </a:graphic>
      </p:graphicFrame>
      <p:sp>
        <p:nvSpPr>
          <p:cNvPr id="13328" name="文本框 12"/>
          <p:cNvSpPr txBox="1">
            <a:spLocks noChangeArrowheads="1"/>
          </p:cNvSpPr>
          <p:nvPr/>
        </p:nvSpPr>
        <p:spPr bwMode="auto">
          <a:xfrm>
            <a:off x="983432" y="3452813"/>
            <a:ext cx="3838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l"/>
            </a:pPr>
            <a:r>
              <a:rPr lang="zh-CN" altLang="en-US" sz="2200" dirty="0">
                <a:latin typeface="楷体_GB2312" pitchFamily="49" charset="-122"/>
                <a:ea typeface="楷体_GB2312" pitchFamily="49" charset="-122"/>
              </a:rPr>
              <a:t>用大写英文字母表示概率</a:t>
            </a:r>
            <a:endParaRPr lang="zh-CN" altLang="en-US" sz="2200" dirty="0">
              <a:latin typeface="楷体_GB2312" pitchFamily="49" charset="-122"/>
              <a:ea typeface="楷体_GB2312" pitchFamily="49" charset="-122"/>
            </a:endParaRPr>
          </a:p>
        </p:txBody>
      </p:sp>
      <p:sp>
        <p:nvSpPr>
          <p:cNvPr id="13329" name="文本框 13"/>
          <p:cNvSpPr txBox="1">
            <a:spLocks noChangeArrowheads="1"/>
          </p:cNvSpPr>
          <p:nvPr/>
        </p:nvSpPr>
        <p:spPr bwMode="auto">
          <a:xfrm>
            <a:off x="1631504" y="4137026"/>
            <a:ext cx="19954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先验概率</a:t>
            </a:r>
            <a:endParaRPr lang="zh-CN" altLang="en-US" sz="2200">
              <a:latin typeface="楷体_GB2312" pitchFamily="49" charset="-122"/>
              <a:ea typeface="楷体_GB2312" pitchFamily="49" charset="-122"/>
            </a:endParaRPr>
          </a:p>
        </p:txBody>
      </p:sp>
      <p:sp>
        <p:nvSpPr>
          <p:cNvPr id="13330" name="文本框 14"/>
          <p:cNvSpPr txBox="1">
            <a:spLocks noChangeArrowheads="1"/>
          </p:cNvSpPr>
          <p:nvPr/>
        </p:nvSpPr>
        <p:spPr bwMode="auto">
          <a:xfrm>
            <a:off x="1631504" y="4699000"/>
            <a:ext cx="19954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后验概率</a:t>
            </a:r>
            <a:endParaRPr lang="zh-CN" altLang="en-US" sz="2200">
              <a:latin typeface="楷体_GB2312" pitchFamily="49" charset="-122"/>
              <a:ea typeface="楷体_GB2312" pitchFamily="49" charset="-122"/>
            </a:endParaRPr>
          </a:p>
        </p:txBody>
      </p:sp>
      <p:sp>
        <p:nvSpPr>
          <p:cNvPr id="13331" name="文本框 17"/>
          <p:cNvSpPr txBox="1">
            <a:spLocks noChangeArrowheads="1"/>
          </p:cNvSpPr>
          <p:nvPr/>
        </p:nvSpPr>
        <p:spPr bwMode="auto">
          <a:xfrm>
            <a:off x="5376415" y="4132263"/>
            <a:ext cx="1995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概率密度</a:t>
            </a:r>
            <a:endParaRPr lang="zh-CN" altLang="en-US" sz="2200">
              <a:latin typeface="楷体_GB2312" pitchFamily="49" charset="-122"/>
              <a:ea typeface="楷体_GB2312" pitchFamily="49" charset="-122"/>
            </a:endParaRPr>
          </a:p>
        </p:txBody>
      </p:sp>
      <p:sp>
        <p:nvSpPr>
          <p:cNvPr id="13332" name="文本框 21"/>
          <p:cNvSpPr txBox="1">
            <a:spLocks noChangeArrowheads="1"/>
          </p:cNvSpPr>
          <p:nvPr/>
        </p:nvSpPr>
        <p:spPr bwMode="auto">
          <a:xfrm>
            <a:off x="5376416" y="4699000"/>
            <a:ext cx="2354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200">
                <a:latin typeface="楷体_GB2312" pitchFamily="49" charset="-122"/>
                <a:ea typeface="楷体_GB2312" pitchFamily="49" charset="-122"/>
              </a:rPr>
              <a:t>类条件概率密度</a:t>
            </a:r>
            <a:endParaRPr lang="zh-CN" altLang="en-US" sz="2200">
              <a:latin typeface="楷体_GB2312" pitchFamily="49" charset="-122"/>
              <a:ea typeface="楷体_GB2312" pitchFamily="49" charset="-122"/>
            </a:endParaRPr>
          </a:p>
        </p:txBody>
      </p:sp>
      <p:sp>
        <p:nvSpPr>
          <p:cNvPr id="13333" name="文本框 24"/>
          <p:cNvSpPr txBox="1">
            <a:spLocks noChangeArrowheads="1"/>
          </p:cNvSpPr>
          <p:nvPr/>
        </p:nvSpPr>
        <p:spPr bwMode="auto">
          <a:xfrm>
            <a:off x="4943872" y="3443288"/>
            <a:ext cx="42481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l"/>
            </a:pPr>
            <a:r>
              <a:rPr lang="zh-CN" altLang="en-US" sz="2200" dirty="0">
                <a:latin typeface="楷体_GB2312" pitchFamily="49" charset="-122"/>
                <a:ea typeface="楷体_GB2312" pitchFamily="49" charset="-122"/>
              </a:rPr>
              <a:t>用小写英文字母表示概率密度</a:t>
            </a:r>
            <a:endParaRPr lang="zh-CN" altLang="en-US" sz="2200" dirty="0">
              <a:latin typeface="楷体_GB2312" pitchFamily="49" charset="-122"/>
              <a:ea typeface="楷体_GB2312" pitchFamily="49" charset="-122"/>
            </a:endParaRPr>
          </a:p>
        </p:txBody>
      </p:sp>
      <p:sp>
        <p:nvSpPr>
          <p:cNvPr id="18" name="文本框 17"/>
          <p:cNvSpPr txBox="1">
            <a:spLocks noRot="1" noChangeAspect="1" noMove="1" noResize="1" noEditPoints="1" noAdjustHandles="1" noChangeArrowheads="1" noChangeShapeType="1" noTextEdit="1"/>
          </p:cNvSpPr>
          <p:nvPr/>
        </p:nvSpPr>
        <p:spPr>
          <a:xfrm>
            <a:off x="7088756" y="972590"/>
            <a:ext cx="1296000" cy="338554"/>
          </a:xfrm>
          <a:prstGeom prst="rect">
            <a:avLst/>
          </a:prstGeom>
          <a:blipFill rotWithShape="0">
            <a:blip r:embed="rId1"/>
            <a:stretch>
              <a:fillRect b="-38182"/>
            </a:stretch>
          </a:blipFill>
        </p:spPr>
        <p:txBody>
          <a:bodyPr/>
          <a:lstStyle/>
          <a:p>
            <a:pPr>
              <a:defRPr/>
            </a:pPr>
            <a:r>
              <a:rPr lang="zh-CN" altLang="en-US">
                <a:noFill/>
              </a:rPr>
              <a:t> </a:t>
            </a:r>
            <a:endParaRPr lang="zh-CN" altLang="en-US">
              <a:noFill/>
            </a:endParaRPr>
          </a:p>
        </p:txBody>
      </p:sp>
      <p:sp>
        <p:nvSpPr>
          <p:cNvPr id="19" name="文本框 18"/>
          <p:cNvSpPr txBox="1">
            <a:spLocks noRot="1" noChangeAspect="1" noMove="1" noResize="1" noEditPoints="1" noAdjustHandles="1" noChangeArrowheads="1" noChangeShapeType="1" noTextEdit="1"/>
          </p:cNvSpPr>
          <p:nvPr/>
        </p:nvSpPr>
        <p:spPr>
          <a:xfrm>
            <a:off x="3925287" y="4751956"/>
            <a:ext cx="1296000" cy="338554"/>
          </a:xfrm>
          <a:prstGeom prst="rect">
            <a:avLst/>
          </a:prstGeom>
          <a:blipFill rotWithShape="0">
            <a:blip r:embed="rId2"/>
            <a:stretch>
              <a:fillRect b="-38182"/>
            </a:stretch>
          </a:blipFill>
        </p:spPr>
        <p:txBody>
          <a:bodyPr/>
          <a:lstStyle/>
          <a:p>
            <a:pPr>
              <a:defRPr/>
            </a:pPr>
            <a:r>
              <a:rPr lang="zh-CN" altLang="en-US">
                <a:noFill/>
              </a:rPr>
              <a:t> </a:t>
            </a:r>
            <a:endParaRPr lang="zh-CN" altLang="en-US">
              <a:noFill/>
            </a:endParaRPr>
          </a:p>
        </p:txBody>
      </p:sp>
      <p:sp>
        <p:nvSpPr>
          <p:cNvPr id="20" name="文本框 19"/>
          <p:cNvSpPr txBox="1">
            <a:spLocks noRot="1" noChangeAspect="1" noMove="1" noResize="1" noEditPoints="1" noAdjustHandles="1" noChangeArrowheads="1" noChangeShapeType="1" noTextEdit="1"/>
          </p:cNvSpPr>
          <p:nvPr/>
        </p:nvSpPr>
        <p:spPr>
          <a:xfrm>
            <a:off x="4189240" y="4185126"/>
            <a:ext cx="768095" cy="338554"/>
          </a:xfrm>
          <a:prstGeom prst="rect">
            <a:avLst/>
          </a:prstGeom>
          <a:blipFill rotWithShape="0">
            <a:blip r:embed="rId3"/>
            <a:stretch>
              <a:fillRect l="-3175" r="-7937" b="-38182"/>
            </a:stretch>
          </a:blipFill>
        </p:spPr>
        <p:txBody>
          <a:bodyPr/>
          <a:lstStyle/>
          <a:p>
            <a:pPr>
              <a:defRPr/>
            </a:pPr>
            <a:r>
              <a:rPr lang="zh-CN" altLang="en-US">
                <a:noFill/>
              </a:rPr>
              <a:t> </a:t>
            </a:r>
            <a:endParaRPr lang="zh-CN" altLang="en-US">
              <a:noFill/>
            </a:endParaRPr>
          </a:p>
        </p:txBody>
      </p:sp>
      <p:sp>
        <p:nvSpPr>
          <p:cNvPr id="21" name="文本框 20"/>
          <p:cNvSpPr txBox="1">
            <a:spLocks noRot="1" noChangeAspect="1" noMove="1" noResize="1" noEditPoints="1" noAdjustHandles="1" noChangeArrowheads="1" noChangeShapeType="1" noTextEdit="1"/>
          </p:cNvSpPr>
          <p:nvPr/>
        </p:nvSpPr>
        <p:spPr>
          <a:xfrm>
            <a:off x="8573422" y="4152536"/>
            <a:ext cx="768095" cy="338554"/>
          </a:xfrm>
          <a:prstGeom prst="rect">
            <a:avLst/>
          </a:prstGeom>
          <a:blipFill rotWithShape="0">
            <a:blip r:embed="rId4"/>
            <a:stretch>
              <a:fillRect l="-1587" r="-6349" b="-37500"/>
            </a:stretch>
          </a:blipFill>
        </p:spPr>
        <p:txBody>
          <a:bodyPr/>
          <a:lstStyle/>
          <a:p>
            <a:pPr>
              <a:defRPr/>
            </a:pPr>
            <a:r>
              <a:rPr lang="zh-CN" altLang="en-US">
                <a:noFill/>
              </a:rPr>
              <a:t> </a:t>
            </a:r>
            <a:endParaRPr lang="zh-CN" altLang="en-US">
              <a:noFill/>
            </a:endParaRPr>
          </a:p>
        </p:txBody>
      </p:sp>
      <p:sp>
        <p:nvSpPr>
          <p:cNvPr id="23" name="文本框 22"/>
          <p:cNvSpPr txBox="1">
            <a:spLocks noRot="1" noChangeAspect="1" noMove="1" noResize="1" noEditPoints="1" noAdjustHandles="1" noChangeArrowheads="1" noChangeShapeType="1" noTextEdit="1"/>
          </p:cNvSpPr>
          <p:nvPr/>
        </p:nvSpPr>
        <p:spPr>
          <a:xfrm>
            <a:off x="8309396" y="4751956"/>
            <a:ext cx="1296144" cy="338554"/>
          </a:xfrm>
          <a:prstGeom prst="rect">
            <a:avLst/>
          </a:prstGeom>
          <a:blipFill rotWithShape="0">
            <a:blip r:embed="rId5"/>
            <a:stretch>
              <a:fillRect b="-38182"/>
            </a:stretch>
          </a:blipFill>
        </p:spPr>
        <p:txBody>
          <a:bodyPr/>
          <a:lstStyle/>
          <a:p>
            <a:pPr>
              <a:defRPr/>
            </a:pPr>
            <a:r>
              <a:rPr lang="zh-CN" altLang="en-US">
                <a:noFill/>
              </a:rPr>
              <a:t> </a:t>
            </a:r>
            <a:endParaRPr lang="zh-CN" altLang="en-US">
              <a:noFill/>
            </a:endParaRPr>
          </a:p>
        </p:txBody>
      </p:sp>
      <p:sp>
        <p:nvSpPr>
          <p:cNvPr id="17" name="Text Box 318"/>
          <p:cNvSpPr txBox="1">
            <a:spLocks noChangeArrowheads="1"/>
          </p:cNvSpPr>
          <p:nvPr/>
        </p:nvSpPr>
        <p:spPr bwMode="auto">
          <a:xfrm>
            <a:off x="695400" y="157958"/>
            <a:ext cx="543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CC"/>
              </a:buClr>
              <a:buFont typeface="Wingdings" panose="05000000000000000000" pitchFamily="2" charset="2"/>
              <a:buNone/>
            </a:pPr>
            <a:r>
              <a:rPr lang="en-US" altLang="zh-CN" sz="3600" dirty="0">
                <a:solidFill>
                  <a:srgbClr val="990033"/>
                </a:solidFill>
                <a:latin typeface="楷体_GB2312" pitchFamily="49" charset="-122"/>
                <a:ea typeface="楷体_GB2312" pitchFamily="49" charset="-122"/>
              </a:rPr>
              <a:t>【</a:t>
            </a:r>
            <a:r>
              <a:rPr lang="zh-CN" altLang="en-US" sz="3600" dirty="0">
                <a:solidFill>
                  <a:srgbClr val="990033"/>
                </a:solidFill>
                <a:latin typeface="楷体_GB2312" pitchFamily="49" charset="-122"/>
                <a:ea typeface="楷体_GB2312" pitchFamily="49" charset="-122"/>
              </a:rPr>
              <a:t>相关概念</a:t>
            </a:r>
            <a:r>
              <a:rPr lang="en-US" altLang="zh-CN" sz="3600" dirty="0">
                <a:solidFill>
                  <a:srgbClr val="990033"/>
                </a:solidFill>
                <a:latin typeface="楷体_GB2312" pitchFamily="49" charset="-122"/>
                <a:ea typeface="楷体_GB2312" pitchFamily="49" charset="-122"/>
              </a:rPr>
              <a:t>】</a:t>
            </a:r>
            <a:endParaRPr lang="en-US" altLang="zh-CN" sz="3600" dirty="0">
              <a:solidFill>
                <a:srgbClr val="990033"/>
              </a:solidFill>
              <a:latin typeface="楷体_GB2312" pitchFamily="49" charset="-122"/>
              <a:ea typeface="楷体_GB2312" pitchFamily="49" charset="-122"/>
            </a:endParaRPr>
          </a:p>
        </p:txBody>
      </p:sp>
    </p:spTree>
  </p:cSld>
  <p:clrMapOvr>
    <a:masterClrMapping/>
  </p:clrMapOvr>
</p:sld>
</file>

<file path=ppt/theme/theme1.xml><?xml version="1.0" encoding="utf-8"?>
<a:theme xmlns:a="http://schemas.openxmlformats.org/drawingml/2006/main" name="演示文稿3">
  <a:themeElements>
    <a:clrScheme name="演示文稿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演示文稿3">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3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3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演示文稿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演示文稿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演示文稿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演示文稿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演示文稿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演示文稿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演示文稿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演示文稿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演示文稿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演示文稿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演示文稿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演示文稿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4587</Words>
  <Application>WPS 演示</Application>
  <PresentationFormat>宽屏</PresentationFormat>
  <Paragraphs>697</Paragraphs>
  <Slides>63</Slides>
  <Notes>33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83</vt:i4>
      </vt:variant>
      <vt:variant>
        <vt:lpstr>幻灯片标题</vt:lpstr>
      </vt:variant>
      <vt:variant>
        <vt:i4>63</vt:i4>
      </vt:variant>
    </vt:vector>
  </HeadingPairs>
  <TitlesOfParts>
    <vt:vector size="158" baseType="lpstr">
      <vt:lpstr>Arial</vt:lpstr>
      <vt:lpstr>宋体</vt:lpstr>
      <vt:lpstr>Wingdings</vt:lpstr>
      <vt:lpstr>楷体_GB2312</vt:lpstr>
      <vt:lpstr>新宋体</vt:lpstr>
      <vt:lpstr>黑体</vt:lpstr>
      <vt:lpstr>微软雅黑</vt:lpstr>
      <vt:lpstr>隶书</vt:lpstr>
      <vt:lpstr>Times New Roman</vt:lpstr>
      <vt:lpstr>Cambria Math</vt:lpstr>
      <vt:lpstr>Arial Unicode MS</vt:lpstr>
      <vt:lpstr>演示文稿3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Photoshop.Image.7</vt:lpstr>
      <vt:lpstr>Equation.DSMT4</vt:lpstr>
      <vt:lpstr>Equation.DSMT4</vt:lpstr>
      <vt:lpstr>Equation.DSMT4</vt:lpstr>
      <vt:lpstr>Equation.DSMT4</vt:lpstr>
      <vt:lpstr>Equation.DSMT4</vt:lpstr>
      <vt:lpstr>Equation.DSMT4</vt:lpstr>
      <vt:lpstr>Photoshop.Image.7</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哈尔滨工业大学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LH</dc:creator>
  <cp:lastModifiedBy>科学与真理</cp:lastModifiedBy>
  <cp:revision>1311</cp:revision>
  <dcterms:created xsi:type="dcterms:W3CDTF">2006-12-04T03:02:00Z</dcterms:created>
  <dcterms:modified xsi:type="dcterms:W3CDTF">2025-09-19T05:37:38Z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E1039C5D5C3740CD8B6D1EB45546D3C3_13</vt:lpwstr>
  </property>
  <property fmtid="{D5CDD505-2E9C-101B-9397-08002B2CF9AE}" pid="3" name="KSOProductBuildVer">
    <vt:lpwstr>2052-12.1.0.22529</vt:lpwstr>
  </property>
</Properties>
</file>